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9" r:id="rId4"/>
  </p:sldMasterIdLst>
  <p:notesMasterIdLst>
    <p:notesMasterId r:id="rId37"/>
  </p:notesMasterIdLst>
  <p:sldIdLst>
    <p:sldId id="277" r:id="rId5"/>
    <p:sldId id="269" r:id="rId6"/>
    <p:sldId id="276" r:id="rId7"/>
    <p:sldId id="1795" r:id="rId8"/>
    <p:sldId id="1797" r:id="rId9"/>
    <p:sldId id="1796" r:id="rId10"/>
    <p:sldId id="320" r:id="rId11"/>
    <p:sldId id="1798" r:id="rId12"/>
    <p:sldId id="1799" r:id="rId13"/>
    <p:sldId id="707" r:id="rId14"/>
    <p:sldId id="1801" r:id="rId15"/>
    <p:sldId id="1800" r:id="rId16"/>
    <p:sldId id="1802" r:id="rId17"/>
    <p:sldId id="1803" r:id="rId18"/>
    <p:sldId id="737" r:id="rId19"/>
    <p:sldId id="1829" r:id="rId20"/>
    <p:sldId id="278" r:id="rId21"/>
    <p:sldId id="1791" r:id="rId22"/>
    <p:sldId id="719" r:id="rId23"/>
    <p:sldId id="716" r:id="rId24"/>
    <p:sldId id="718" r:id="rId25"/>
    <p:sldId id="720" r:id="rId26"/>
    <p:sldId id="1832" r:id="rId27"/>
    <p:sldId id="1830" r:id="rId28"/>
    <p:sldId id="1831" r:id="rId29"/>
    <p:sldId id="721" r:id="rId30"/>
    <p:sldId id="1794" r:id="rId31"/>
    <p:sldId id="1793" r:id="rId32"/>
    <p:sldId id="1790" r:id="rId33"/>
    <p:sldId id="1792" r:id="rId34"/>
    <p:sldId id="1833" r:id="rId35"/>
    <p:sldId id="1834"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62ADF51-6180-447F-AEB5-B16DD6138CFB}">
          <p14:sldIdLst>
            <p14:sldId id="277"/>
          </p14:sldIdLst>
        </p14:section>
        <p14:section name="Intro" id="{36116611-EE8A-4A9C-A417-938B63AB4B6D}">
          <p14:sldIdLst>
            <p14:sldId id="269"/>
            <p14:sldId id="276"/>
            <p14:sldId id="1795"/>
            <p14:sldId id="1797"/>
            <p14:sldId id="1796"/>
            <p14:sldId id="320"/>
            <p14:sldId id="1798"/>
            <p14:sldId id="1799"/>
            <p14:sldId id="707"/>
            <p14:sldId id="1801"/>
            <p14:sldId id="1800"/>
            <p14:sldId id="1802"/>
            <p14:sldId id="1803"/>
            <p14:sldId id="737"/>
            <p14:sldId id="1829"/>
            <p14:sldId id="278"/>
            <p14:sldId id="1791"/>
            <p14:sldId id="719"/>
            <p14:sldId id="716"/>
            <p14:sldId id="718"/>
            <p14:sldId id="720"/>
            <p14:sldId id="1832"/>
            <p14:sldId id="1830"/>
            <p14:sldId id="1831"/>
            <p14:sldId id="721"/>
            <p14:sldId id="1794"/>
            <p14:sldId id="1793"/>
            <p14:sldId id="1790"/>
            <p14:sldId id="1792"/>
            <p14:sldId id="1833"/>
            <p14:sldId id="183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0DA00F-BF26-C8B1-F1D4-2AE407BACFFA}" name="Anna Wykes" initials="AW" userId="S::anna@advancinganalytics.co.uk::7d19576b-b306-40e7-8311-2da98667349c"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6600"/>
    <a:srgbClr val="B1274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339" autoAdjust="0"/>
  </p:normalViewPr>
  <p:slideViewPr>
    <p:cSldViewPr snapToGrid="0">
      <p:cViewPr varScale="1">
        <p:scale>
          <a:sx n="148" d="100"/>
          <a:sy n="148" d="100"/>
        </p:scale>
        <p:origin x="738" y="12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media/hdphoto1.wdp>
</file>

<file path=ppt/media/hdphoto2.wdp>
</file>

<file path=ppt/media/image1.png>
</file>

<file path=ppt/media/image10.pn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png>
</file>

<file path=ppt/media/image32.png>
</file>

<file path=ppt/media/image3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05DE94-21BD-448F-AFB5-103CA72AE9BC}" type="datetimeFigureOut">
              <a:rPr lang="en-GB" smtClean="0"/>
              <a:t>12/08/2023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A30D9-9830-4DC7-8B43-F3D25C8999E2}" type="slidenum">
              <a:rPr lang="en-GB" smtClean="0"/>
              <a:t>‹#›</a:t>
            </a:fld>
            <a:endParaRPr lang="en-GB"/>
          </a:p>
        </p:txBody>
      </p:sp>
    </p:spTree>
    <p:extLst>
      <p:ext uri="{BB962C8B-B14F-4D97-AF65-F5344CB8AC3E}">
        <p14:creationId xmlns:p14="http://schemas.microsoft.com/office/powerpoint/2010/main" val="16126109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Anna</a:t>
            </a:r>
          </a:p>
          <a:p>
            <a:endParaRPr lang="en-GB"/>
          </a:p>
          <a:p>
            <a:endParaRPr lang="en-GB"/>
          </a:p>
        </p:txBody>
      </p:sp>
      <p:sp>
        <p:nvSpPr>
          <p:cNvPr id="4" name="Slide Number Placeholder 3"/>
          <p:cNvSpPr>
            <a:spLocks noGrp="1"/>
          </p:cNvSpPr>
          <p:nvPr>
            <p:ph type="sldNum" sz="quarter" idx="5"/>
          </p:nvPr>
        </p:nvSpPr>
        <p:spPr/>
        <p:txBody>
          <a:bodyPr/>
          <a:lstStyle/>
          <a:p>
            <a:fld id="{D6BA30D9-9830-4DC7-8B43-F3D25C8999E2}" type="slidenum">
              <a:rPr lang="en-GB" smtClean="0"/>
              <a:t>3</a:t>
            </a:fld>
            <a:endParaRPr lang="en-GB"/>
          </a:p>
        </p:txBody>
      </p:sp>
    </p:spTree>
    <p:extLst>
      <p:ext uri="{BB962C8B-B14F-4D97-AF65-F5344CB8AC3E}">
        <p14:creationId xmlns:p14="http://schemas.microsoft.com/office/powerpoint/2010/main" val="18392079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333333"/>
                </a:solidFill>
                <a:effectLst/>
                <a:latin typeface="Segoe UI" panose="020B0502040204020203" pitchFamily="34" charset="0"/>
              </a:rPr>
              <a:t>Delta does not support all </a:t>
            </a:r>
            <a:r>
              <a:rPr lang="en-GB" dirty="0"/>
              <a:t>constraints, e.g. </a:t>
            </a:r>
            <a:r>
              <a:rPr lang="en-US" b="1" i="0" dirty="0">
                <a:solidFill>
                  <a:srgbClr val="333333"/>
                </a:solidFill>
                <a:effectLst/>
                <a:latin typeface="Segoe UI" panose="020B0502040204020203" pitchFamily="34" charset="0"/>
              </a:rPr>
              <a:t>Primary</a:t>
            </a:r>
            <a:r>
              <a:rPr lang="en-US" b="0" i="0" dirty="0">
                <a:solidFill>
                  <a:srgbClr val="333333"/>
                </a:solidFill>
                <a:effectLst/>
                <a:latin typeface="Segoe UI" panose="020B0502040204020203" pitchFamily="34" charset="0"/>
              </a:rPr>
              <a:t> </a:t>
            </a:r>
            <a:r>
              <a:rPr lang="en-US" b="1" i="0" dirty="0">
                <a:solidFill>
                  <a:srgbClr val="333333"/>
                </a:solidFill>
                <a:effectLst/>
                <a:latin typeface="Segoe UI" panose="020B0502040204020203" pitchFamily="34" charset="0"/>
              </a:rPr>
              <a:t>Keys</a:t>
            </a:r>
            <a:r>
              <a:rPr lang="en-US" b="0" i="0" dirty="0">
                <a:solidFill>
                  <a:srgbClr val="333333"/>
                </a:solidFill>
                <a:effectLst/>
                <a:latin typeface="Segoe UI" panose="020B0502040204020203" pitchFamily="34" charset="0"/>
              </a:rPr>
              <a:t>, </a:t>
            </a:r>
            <a:r>
              <a:rPr lang="en-US" b="1" i="0" dirty="0">
                <a:solidFill>
                  <a:srgbClr val="333333"/>
                </a:solidFill>
                <a:effectLst/>
                <a:latin typeface="Segoe UI" panose="020B0502040204020203" pitchFamily="34" charset="0"/>
              </a:rPr>
              <a:t>Foreign</a:t>
            </a:r>
            <a:r>
              <a:rPr lang="en-US" b="0" i="0" dirty="0">
                <a:solidFill>
                  <a:srgbClr val="333333"/>
                </a:solidFill>
                <a:effectLst/>
                <a:latin typeface="Segoe UI" panose="020B0502040204020203" pitchFamily="34" charset="0"/>
              </a:rPr>
              <a:t> </a:t>
            </a:r>
            <a:r>
              <a:rPr lang="en-US" b="1" i="0" dirty="0">
                <a:solidFill>
                  <a:srgbClr val="333333"/>
                </a:solidFill>
                <a:effectLst/>
                <a:latin typeface="Segoe UI" panose="020B0502040204020203" pitchFamily="34" charset="0"/>
              </a:rPr>
              <a:t>Keys</a:t>
            </a:r>
            <a:r>
              <a:rPr lang="en-US" b="0" i="0" dirty="0">
                <a:solidFill>
                  <a:srgbClr val="333333"/>
                </a:solidFill>
                <a:effectLst/>
                <a:latin typeface="Segoe UI" panose="020B0502040204020203" pitchFamily="34" charset="0"/>
              </a:rPr>
              <a:t>, </a:t>
            </a:r>
            <a:r>
              <a:rPr lang="en-US" b="1" i="0" dirty="0">
                <a:solidFill>
                  <a:srgbClr val="1B3139"/>
                </a:solidFill>
                <a:effectLst/>
                <a:latin typeface="DM Sans" pitchFamily="2" charset="0"/>
              </a:rPr>
              <a:t>Identity Columns </a:t>
            </a:r>
            <a:r>
              <a:rPr lang="en-US" b="0" i="0" dirty="0">
                <a:solidFill>
                  <a:srgbClr val="1B3139"/>
                </a:solidFill>
                <a:effectLst/>
                <a:latin typeface="DM Sans" pitchFamily="2" charset="0"/>
              </a:rPr>
              <a:t>(Surrogate Keys)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dirty="0">
                <a:latin typeface="Calibri (Body)"/>
                <a:cs typeface="Segoe UI" panose="020B0502040204020203" pitchFamily="34" charset="0"/>
              </a:rPr>
              <a:t>Databricks </a:t>
            </a:r>
            <a:r>
              <a:rPr lang="en-GB" b="1" i="0" dirty="0">
                <a:solidFill>
                  <a:srgbClr val="1B3139"/>
                </a:solidFill>
                <a:effectLst/>
                <a:latin typeface="DMSans"/>
              </a:rPr>
              <a:t>Unity </a:t>
            </a:r>
            <a:r>
              <a:rPr lang="en-GB" b="1" i="0" dirty="0" err="1">
                <a:solidFill>
                  <a:srgbClr val="1B3139"/>
                </a:solidFill>
                <a:effectLst/>
                <a:latin typeface="DMSans"/>
              </a:rPr>
              <a:t>Catalog</a:t>
            </a:r>
            <a:r>
              <a:rPr lang="en-GB" b="1" i="0" dirty="0">
                <a:solidFill>
                  <a:srgbClr val="1B3139"/>
                </a:solidFill>
                <a:effectLst/>
                <a:latin typeface="DMSans"/>
              </a:rPr>
              <a:t> tables </a:t>
            </a:r>
            <a:r>
              <a:rPr lang="en-GB" b="0" i="0" dirty="0">
                <a:solidFill>
                  <a:srgbClr val="1B3139"/>
                </a:solidFill>
                <a:effectLst/>
                <a:latin typeface="DMSans"/>
              </a:rPr>
              <a:t>do support </a:t>
            </a:r>
            <a:r>
              <a:rPr lang="en-GB" b="1" i="0" dirty="0">
                <a:solidFill>
                  <a:srgbClr val="1B3139"/>
                </a:solidFill>
                <a:effectLst/>
                <a:latin typeface="DMSans"/>
              </a:rPr>
              <a:t>these c</a:t>
            </a:r>
            <a:r>
              <a:rPr lang="en-GB" b="1" dirty="0"/>
              <a:t>onstraints</a:t>
            </a:r>
            <a:endParaRPr lang="en-US" sz="1200" b="1" dirty="0">
              <a:latin typeface="Calibri (Body)"/>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1B3139"/>
                </a:solidFill>
                <a:effectLst/>
                <a:latin typeface="DM Sans" pitchFamily="2" charset="0"/>
              </a:rPr>
              <a:t>Unity Catalog is a </a:t>
            </a:r>
            <a:r>
              <a:rPr lang="en-US" b="1" i="0" dirty="0">
                <a:solidFill>
                  <a:srgbClr val="1B3139"/>
                </a:solidFill>
                <a:effectLst/>
                <a:latin typeface="DM Sans" pitchFamily="2" charset="0"/>
              </a:rPr>
              <a:t>Databricks Governance layer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1B3139"/>
                </a:solidFill>
                <a:effectLst/>
                <a:latin typeface="DM Sans" pitchFamily="2" charset="0"/>
              </a:rPr>
              <a:t>Let's you </a:t>
            </a:r>
            <a:r>
              <a:rPr lang="en-US" b="1" i="0" dirty="0">
                <a:solidFill>
                  <a:srgbClr val="1B3139"/>
                </a:solidFill>
                <a:effectLst/>
                <a:latin typeface="DM Sans" pitchFamily="2" charset="0"/>
              </a:rPr>
              <a:t>admin</a:t>
            </a:r>
            <a:r>
              <a:rPr lang="en-US" b="0" i="0" dirty="0">
                <a:solidFill>
                  <a:srgbClr val="1B3139"/>
                </a:solidFill>
                <a:effectLst/>
                <a:latin typeface="DM Sans" pitchFamily="2" charset="0"/>
              </a:rPr>
              <a:t> and </a:t>
            </a:r>
            <a:r>
              <a:rPr lang="en-US" b="1" i="0" dirty="0">
                <a:solidFill>
                  <a:srgbClr val="1B3139"/>
                </a:solidFill>
                <a:effectLst/>
                <a:latin typeface="DM Sans" pitchFamily="2" charset="0"/>
              </a:rPr>
              <a:t>manage</a:t>
            </a:r>
            <a:r>
              <a:rPr lang="en-US" b="0" i="0" dirty="0">
                <a:solidFill>
                  <a:srgbClr val="1B3139"/>
                </a:solidFill>
                <a:effectLst/>
                <a:latin typeface="DM Sans" pitchFamily="2" charset="0"/>
              </a:rPr>
              <a:t> users and access to data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1B3139"/>
                </a:solidFill>
                <a:effectLst/>
                <a:latin typeface="DM Sans" pitchFamily="2" charset="0"/>
              </a:rPr>
              <a:t>Across </a:t>
            </a:r>
            <a:r>
              <a:rPr lang="en-US" b="1" i="0" dirty="0">
                <a:solidFill>
                  <a:srgbClr val="1B3139"/>
                </a:solidFill>
                <a:effectLst/>
                <a:latin typeface="DM Sans" pitchFamily="2" charset="0"/>
              </a:rPr>
              <a:t>all of the Databricks workspaces </a:t>
            </a:r>
            <a:r>
              <a:rPr lang="en-US" b="0" i="0" dirty="0">
                <a:solidFill>
                  <a:srgbClr val="1B3139"/>
                </a:solidFill>
                <a:effectLst/>
                <a:latin typeface="DM Sans" pitchFamily="2" charset="0"/>
              </a:rPr>
              <a:t>in tenant</a:t>
            </a:r>
            <a:endParaRPr lang="en-US" sz="1200" b="0" i="0" dirty="0">
              <a:solidFill>
                <a:srgbClr val="1B3139"/>
              </a:solidFill>
              <a:effectLst/>
              <a:latin typeface="Calibri (Body)"/>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latin typeface="Calibri (Body)"/>
                <a:cs typeface="Segoe UI" panose="020B0502040204020203" pitchFamily="34" charset="0"/>
              </a:rPr>
              <a:t>These </a:t>
            </a:r>
            <a:r>
              <a:rPr lang="en-US" sz="1200" dirty="0">
                <a:cs typeface="Segoe UI Light" panose="020B0502040204020203" pitchFamily="34" charset="0"/>
              </a:rPr>
              <a:t>constraints are </a:t>
            </a:r>
            <a:r>
              <a:rPr lang="en-US" sz="1200" b="0" dirty="0">
                <a:latin typeface="Calibri (Body)"/>
                <a:cs typeface="Segoe UI" panose="020B0502040204020203" pitchFamily="34" charset="0"/>
              </a:rPr>
              <a:t>still in </a:t>
            </a:r>
            <a:r>
              <a:rPr lang="en-US" sz="1200" b="1" dirty="0">
                <a:latin typeface="Calibri (Body)"/>
                <a:cs typeface="Segoe UI" panose="020B0502040204020203" pitchFamily="34" charset="0"/>
              </a:rPr>
              <a:t>Public Preview </a:t>
            </a:r>
            <a:r>
              <a:rPr lang="en-US" sz="1200" b="0" dirty="0">
                <a:latin typeface="Calibri (Body)"/>
                <a:cs typeface="Segoe UI" panose="020B0502040204020203" pitchFamily="34" charset="0"/>
              </a:rPr>
              <a:t>(Dec 2022)</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latin typeface="Calibri (Body)"/>
                <a:cs typeface="Segoe UI" panose="020B0502040204020203" pitchFamily="34" charset="0"/>
              </a:rPr>
              <a:t>Requires </a:t>
            </a:r>
            <a:r>
              <a:rPr lang="en-US" sz="1200" b="1" dirty="0">
                <a:latin typeface="Calibri (Body)"/>
                <a:cs typeface="Segoe UI" panose="020B0502040204020203" pitchFamily="34" charset="0"/>
              </a:rPr>
              <a:t>Databricks Runtime </a:t>
            </a:r>
            <a:r>
              <a:rPr lang="en-US" sz="1200" b="0" dirty="0">
                <a:latin typeface="Calibri (Body)"/>
                <a:cs typeface="Segoe UI" panose="020B0502040204020203" pitchFamily="34" charset="0"/>
              </a:rPr>
              <a:t>11.1+</a:t>
            </a:r>
            <a:endParaRPr lang="en-US" sz="1200" b="0" i="0" dirty="0">
              <a:solidFill>
                <a:srgbClr val="1B3139"/>
              </a:solidFill>
              <a:effectLst/>
              <a:latin typeface="DM Sans" pitchFamily="2" charset="0"/>
              <a:cs typeface="Segoe UI" panose="020B0502040204020203" pitchFamily="34" charset="0"/>
            </a:endParaRPr>
          </a:p>
        </p:txBody>
      </p:sp>
      <p:sp>
        <p:nvSpPr>
          <p:cNvPr id="4" name="Slide Number Placeholder 3"/>
          <p:cNvSpPr>
            <a:spLocks noGrp="1"/>
          </p:cNvSpPr>
          <p:nvPr>
            <p:ph type="sldNum" sz="quarter" idx="5"/>
          </p:nvPr>
        </p:nvSpPr>
        <p:spPr/>
        <p:txBody>
          <a:bodyPr/>
          <a:lstStyle/>
          <a:p>
            <a:fld id="{DA6CAE06-38C7-49F5-B117-2E6591470A30}" type="slidenum">
              <a:rPr lang="en-GB" smtClean="0"/>
              <a:t>29</a:t>
            </a:fld>
            <a:endParaRPr lang="en-GB"/>
          </a:p>
        </p:txBody>
      </p:sp>
    </p:spTree>
    <p:extLst>
      <p:ext uri="{BB962C8B-B14F-4D97-AF65-F5344CB8AC3E}">
        <p14:creationId xmlns:p14="http://schemas.microsoft.com/office/powerpoint/2010/main" val="3469332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cs typeface="Segoe UI Light" panose="020B0502040204020203" pitchFamily="34" charset="0"/>
              </a:rPr>
              <a:t>Databricks Unity Catalog tables support </a:t>
            </a:r>
            <a:r>
              <a:rPr lang="en-GB" sz="1200">
                <a:cs typeface="Segoe UI Light" panose="020B0502040204020203" pitchFamily="34" charset="0"/>
              </a:rPr>
              <a:t>c</a:t>
            </a:r>
            <a:r>
              <a:rPr lang="en-GB"/>
              <a:t>onstraints: </a:t>
            </a:r>
            <a:r>
              <a:rPr lang="en-US" b="1" i="0">
                <a:solidFill>
                  <a:srgbClr val="333333"/>
                </a:solidFill>
                <a:effectLst/>
                <a:latin typeface="Segoe UI" panose="020B0502040204020203" pitchFamily="34" charset="0"/>
              </a:rPr>
              <a:t>Primary</a:t>
            </a:r>
            <a:r>
              <a:rPr lang="en-US" b="0" i="0">
                <a:solidFill>
                  <a:srgbClr val="333333"/>
                </a:solidFill>
                <a:effectLst/>
                <a:latin typeface="Segoe UI" panose="020B0502040204020203" pitchFamily="34" charset="0"/>
              </a:rPr>
              <a:t> </a:t>
            </a:r>
            <a:r>
              <a:rPr lang="en-US" b="1" i="0">
                <a:solidFill>
                  <a:srgbClr val="333333"/>
                </a:solidFill>
                <a:effectLst/>
                <a:latin typeface="Segoe UI" panose="020B0502040204020203" pitchFamily="34" charset="0"/>
              </a:rPr>
              <a:t>Keys</a:t>
            </a:r>
            <a:r>
              <a:rPr lang="en-US" b="0" i="0">
                <a:solidFill>
                  <a:srgbClr val="333333"/>
                </a:solidFill>
                <a:effectLst/>
                <a:latin typeface="Segoe UI" panose="020B0502040204020203" pitchFamily="34" charset="0"/>
              </a:rPr>
              <a:t>, </a:t>
            </a:r>
            <a:r>
              <a:rPr lang="en-US" b="1" i="0">
                <a:solidFill>
                  <a:srgbClr val="333333"/>
                </a:solidFill>
                <a:effectLst/>
                <a:latin typeface="Segoe UI" panose="020B0502040204020203" pitchFamily="34" charset="0"/>
              </a:rPr>
              <a:t>Foreign</a:t>
            </a:r>
            <a:r>
              <a:rPr lang="en-US" b="0" i="0">
                <a:solidFill>
                  <a:srgbClr val="333333"/>
                </a:solidFill>
                <a:effectLst/>
                <a:latin typeface="Segoe UI" panose="020B0502040204020203" pitchFamily="34" charset="0"/>
              </a:rPr>
              <a:t> </a:t>
            </a:r>
            <a:r>
              <a:rPr lang="en-US" b="1" i="0">
                <a:solidFill>
                  <a:srgbClr val="333333"/>
                </a:solidFill>
                <a:effectLst/>
                <a:latin typeface="Segoe UI" panose="020B0502040204020203" pitchFamily="34" charset="0"/>
              </a:rPr>
              <a:t>Keys</a:t>
            </a:r>
            <a:r>
              <a:rPr lang="en-US" b="0" i="0">
                <a:solidFill>
                  <a:srgbClr val="333333"/>
                </a:solidFill>
                <a:effectLst/>
                <a:latin typeface="Segoe UI" panose="020B0502040204020203" pitchFamily="34" charset="0"/>
              </a:rPr>
              <a:t>, </a:t>
            </a:r>
            <a:r>
              <a:rPr lang="en-US" b="1" i="0">
                <a:solidFill>
                  <a:srgbClr val="1B3139"/>
                </a:solidFill>
                <a:effectLst/>
                <a:latin typeface="DM Sans" pitchFamily="2" charset="0"/>
              </a:rPr>
              <a:t>Identity Columns </a:t>
            </a:r>
            <a:r>
              <a:rPr lang="en-US" b="0" i="0">
                <a:solidFill>
                  <a:srgbClr val="1B3139"/>
                </a:solidFill>
                <a:effectLst/>
                <a:latin typeface="DM Sans" pitchFamily="2" charset="0"/>
              </a:rPr>
              <a:t>(Surrogate Keys)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b="1" i="0">
              <a:solidFill>
                <a:srgbClr val="333333"/>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u="sng">
                <a:solidFill>
                  <a:srgbClr val="333333"/>
                </a:solidFill>
                <a:effectLst/>
                <a:latin typeface="Segoe UI" panose="020B0502040204020203" pitchFamily="34" charset="0"/>
              </a:rPr>
              <a:t>PK/FK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a:solidFill>
                  <a:srgbClr val="333333"/>
                </a:solidFill>
                <a:effectLst/>
                <a:latin typeface="Segoe UI" panose="020B0502040204020203" pitchFamily="34" charset="0"/>
              </a:rPr>
              <a:t>Key are </a:t>
            </a:r>
            <a:r>
              <a:rPr lang="en-US" b="1" i="0">
                <a:solidFill>
                  <a:srgbClr val="333333"/>
                </a:solidFill>
                <a:effectLst/>
                <a:latin typeface="Segoe UI" panose="020B0502040204020203" pitchFamily="34" charset="0"/>
              </a:rPr>
              <a:t>informational</a:t>
            </a:r>
            <a:r>
              <a:rPr lang="en-US" b="0" i="0">
                <a:solidFill>
                  <a:srgbClr val="333333"/>
                </a:solidFill>
                <a:effectLst/>
                <a:latin typeface="Segoe UI" panose="020B0502040204020203" pitchFamily="34" charset="0"/>
              </a:rPr>
              <a:t> </a:t>
            </a:r>
            <a:r>
              <a:rPr lang="en-US" b="1" i="0">
                <a:solidFill>
                  <a:srgbClr val="333333"/>
                </a:solidFill>
                <a:effectLst/>
                <a:latin typeface="Segoe UI" panose="020B0502040204020203" pitchFamily="34" charset="0"/>
              </a:rPr>
              <a:t>only</a:t>
            </a:r>
            <a:r>
              <a:rPr lang="en-US" b="0" i="0">
                <a:solidFill>
                  <a:srgbClr val="333333"/>
                </a:solidFill>
                <a:effectLst/>
                <a:latin typeface="Segoe UI" panose="020B0502040204020203" pitchFamily="34" charset="0"/>
              </a:rPr>
              <a:t> and </a:t>
            </a:r>
            <a:r>
              <a:rPr lang="en-US" b="0" i="0">
                <a:solidFill>
                  <a:srgbClr val="1B3139"/>
                </a:solidFill>
                <a:effectLst/>
                <a:latin typeface="DM Sans" pitchFamily="2" charset="0"/>
              </a:rPr>
              <a:t>PK/FK </a:t>
            </a:r>
            <a:r>
              <a:rPr lang="en-US" b="1" i="0">
                <a:solidFill>
                  <a:srgbClr val="1B3139"/>
                </a:solidFill>
                <a:effectLst/>
                <a:latin typeface="DM Sans" pitchFamily="2" charset="0"/>
              </a:rPr>
              <a:t>relationship</a:t>
            </a:r>
            <a:r>
              <a:rPr lang="en-US" b="0" i="0">
                <a:solidFill>
                  <a:srgbClr val="1B3139"/>
                </a:solidFill>
                <a:effectLst/>
                <a:latin typeface="DM Sans" pitchFamily="2" charset="0"/>
              </a:rPr>
              <a:t> are</a:t>
            </a:r>
            <a:r>
              <a:rPr lang="en-US" b="0" i="0">
                <a:solidFill>
                  <a:srgbClr val="333333"/>
                </a:solidFill>
                <a:effectLst/>
                <a:latin typeface="Segoe UI" panose="020B0502040204020203" pitchFamily="34" charset="0"/>
              </a:rPr>
              <a:t> </a:t>
            </a:r>
            <a:r>
              <a:rPr lang="en-US" b="1" i="0">
                <a:solidFill>
                  <a:srgbClr val="333333"/>
                </a:solidFill>
                <a:effectLst/>
                <a:latin typeface="Segoe UI" panose="020B0502040204020203" pitchFamily="34" charset="0"/>
              </a:rPr>
              <a:t>not</a:t>
            </a:r>
            <a:r>
              <a:rPr lang="en-US" b="0" i="0">
                <a:solidFill>
                  <a:srgbClr val="333333"/>
                </a:solidFill>
                <a:effectLst/>
                <a:latin typeface="Segoe UI" panose="020B0502040204020203" pitchFamily="34" charset="0"/>
              </a:rPr>
              <a:t> </a:t>
            </a:r>
            <a:r>
              <a:rPr lang="en-US" b="1" i="0">
                <a:solidFill>
                  <a:srgbClr val="333333"/>
                </a:solidFill>
                <a:effectLst/>
                <a:latin typeface="Segoe UI" panose="020B0502040204020203" pitchFamily="34" charset="0"/>
              </a:rPr>
              <a:t>enforced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a:solidFill>
                  <a:srgbClr val="333333"/>
                </a:solidFill>
                <a:effectLst/>
                <a:latin typeface="Segoe UI" panose="020B0502040204020203" pitchFamily="34" charset="0"/>
              </a:rPr>
              <a:t>FK </a:t>
            </a:r>
            <a:r>
              <a:rPr lang="en-US" b="1" i="0">
                <a:solidFill>
                  <a:srgbClr val="333333"/>
                </a:solidFill>
                <a:effectLst/>
                <a:latin typeface="Segoe UI" panose="020B0502040204020203" pitchFamily="34" charset="0"/>
              </a:rPr>
              <a:t>must reference </a:t>
            </a:r>
            <a:r>
              <a:rPr lang="en-US" b="0" i="0">
                <a:solidFill>
                  <a:srgbClr val="333333"/>
                </a:solidFill>
                <a:effectLst/>
                <a:latin typeface="Segoe UI" panose="020B0502040204020203" pitchFamily="34" charset="0"/>
              </a:rPr>
              <a:t>a PK in another table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a:solidFill>
                  <a:srgbClr val="333333"/>
                </a:solidFill>
                <a:effectLst/>
                <a:latin typeface="Segoe UI" panose="020B0502040204020203" pitchFamily="34" charset="0"/>
              </a:rPr>
              <a:t>Declare as part of the </a:t>
            </a:r>
            <a:r>
              <a:rPr lang="en-US" b="1" i="0">
                <a:solidFill>
                  <a:srgbClr val="333333"/>
                </a:solidFill>
                <a:effectLst/>
                <a:latin typeface="Segoe UI" panose="020B0502040204020203" pitchFamily="34" charset="0"/>
              </a:rPr>
              <a:t>table creation statement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a:solidFill>
                  <a:srgbClr val="333333"/>
                </a:solidFill>
                <a:effectLst/>
                <a:latin typeface="Segoe UI" panose="020B0502040204020203" pitchFamily="34" charset="0"/>
              </a:rPr>
              <a:t>Can also add constraints to </a:t>
            </a:r>
            <a:r>
              <a:rPr lang="en-US" b="1" i="0">
                <a:solidFill>
                  <a:srgbClr val="333333"/>
                </a:solidFill>
                <a:effectLst/>
                <a:latin typeface="Segoe UI" panose="020B0502040204020203" pitchFamily="34" charset="0"/>
              </a:rPr>
              <a:t>existing tables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a:solidFill>
                <a:srgbClr val="333333"/>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u="sng">
                <a:solidFill>
                  <a:srgbClr val="1B3139"/>
                </a:solidFill>
                <a:effectLst/>
                <a:latin typeface="DM Sans" pitchFamily="2" charset="0"/>
              </a:rPr>
              <a:t>Identity Column</a:t>
            </a:r>
            <a:endParaRPr lang="en-US" b="0" i="0">
              <a:solidFill>
                <a:srgbClr val="1B3139"/>
              </a:solidFill>
              <a:effectLst/>
              <a:latin typeface="DM Sans"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a:solidFill>
                  <a:srgbClr val="1B3139"/>
                </a:solidFill>
                <a:effectLst/>
                <a:latin typeface="DM Sans" pitchFamily="2" charset="0"/>
              </a:rPr>
              <a:t>Automatically generated column with a </a:t>
            </a:r>
            <a:r>
              <a:rPr lang="en-US" b="1" i="0">
                <a:solidFill>
                  <a:srgbClr val="1B3139"/>
                </a:solidFill>
                <a:effectLst/>
                <a:latin typeface="DM Sans" pitchFamily="2" charset="0"/>
              </a:rPr>
              <a:t>unique ID number </a:t>
            </a:r>
            <a:r>
              <a:rPr lang="en-US" b="0" i="0">
                <a:solidFill>
                  <a:srgbClr val="1B3139"/>
                </a:solidFill>
                <a:effectLst/>
                <a:latin typeface="DM Sans" pitchFamily="2" charset="0"/>
              </a:rPr>
              <a:t>for each new row of data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a:solidFill>
                  <a:srgbClr val="1B3139"/>
                </a:solidFill>
                <a:effectLst/>
                <a:latin typeface="DM Sans" pitchFamily="2" charset="0"/>
              </a:rPr>
              <a:t>These can be used to create</a:t>
            </a:r>
            <a:r>
              <a:rPr lang="en-US" b="1" i="0">
                <a:solidFill>
                  <a:srgbClr val="1B3139"/>
                </a:solidFill>
                <a:effectLst/>
                <a:latin typeface="DM Sans" pitchFamily="2" charset="0"/>
              </a:rPr>
              <a:t> surrogate keys</a:t>
            </a:r>
            <a:r>
              <a:rPr lang="en-US" b="0" i="0">
                <a:solidFill>
                  <a:srgbClr val="1B3139"/>
                </a:solidFill>
                <a:effectLst/>
                <a:latin typeface="DM Sans" pitchFamily="2" charset="0"/>
              </a:rPr>
              <a:t>, which would have no business meaning.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a:solidFill>
                <a:srgbClr val="1B3139"/>
              </a:solidFill>
              <a:effectLst/>
              <a:latin typeface="DM Sans" pitchFamily="2" charset="0"/>
            </a:endParaRPr>
          </a:p>
        </p:txBody>
      </p:sp>
      <p:sp>
        <p:nvSpPr>
          <p:cNvPr id="4" name="Slide Number Placeholder 3"/>
          <p:cNvSpPr>
            <a:spLocks noGrp="1"/>
          </p:cNvSpPr>
          <p:nvPr>
            <p:ph type="sldNum" sz="quarter" idx="5"/>
          </p:nvPr>
        </p:nvSpPr>
        <p:spPr/>
        <p:txBody>
          <a:bodyPr/>
          <a:lstStyle/>
          <a:p>
            <a:fld id="{DA6CAE06-38C7-49F5-B117-2E6591470A30}" type="slidenum">
              <a:rPr lang="en-GB" smtClean="0"/>
              <a:t>30</a:t>
            </a:fld>
            <a:endParaRPr lang="en-GB"/>
          </a:p>
        </p:txBody>
      </p:sp>
    </p:spTree>
    <p:extLst>
      <p:ext uri="{BB962C8B-B14F-4D97-AF65-F5344CB8AC3E}">
        <p14:creationId xmlns:p14="http://schemas.microsoft.com/office/powerpoint/2010/main" val="3947884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0" i="0" dirty="0">
                <a:solidFill>
                  <a:srgbClr val="333333"/>
                </a:solidFill>
                <a:effectLst/>
                <a:latin typeface="+mn-lt"/>
              </a:rPr>
              <a:t>So, what is Parquet?</a:t>
            </a:r>
          </a:p>
          <a:p>
            <a:pPr marL="171450" indent="-171450">
              <a:buFont typeface="Arial" panose="020B0604020202020204" pitchFamily="34" charset="0"/>
              <a:buChar char="•"/>
            </a:pPr>
            <a:r>
              <a:rPr lang="en-US" b="0" i="0" dirty="0">
                <a:solidFill>
                  <a:srgbClr val="333333"/>
                </a:solidFill>
                <a:effectLst/>
                <a:latin typeface="+mn-lt"/>
              </a:rPr>
              <a:t>Parquet is an </a:t>
            </a:r>
            <a:r>
              <a:rPr lang="en-US" b="1" i="0" dirty="0">
                <a:solidFill>
                  <a:srgbClr val="333333"/>
                </a:solidFill>
                <a:effectLst/>
                <a:latin typeface="+mn-lt"/>
              </a:rPr>
              <a:t>open source</a:t>
            </a:r>
            <a:r>
              <a:rPr lang="en-US" b="0" i="0" dirty="0">
                <a:solidFill>
                  <a:srgbClr val="333333"/>
                </a:solidFill>
                <a:effectLst/>
                <a:latin typeface="+mn-lt"/>
              </a:rPr>
              <a:t>, </a:t>
            </a:r>
            <a:r>
              <a:rPr lang="en-US" b="1" i="0" dirty="0">
                <a:solidFill>
                  <a:srgbClr val="333333"/>
                </a:solidFill>
                <a:effectLst/>
                <a:latin typeface="+mn-lt"/>
              </a:rPr>
              <a:t>column-oriented data file format</a:t>
            </a:r>
          </a:p>
          <a:p>
            <a:pPr marL="628650" lvl="1" indent="-171450">
              <a:buFont typeface="Arial" panose="020B0604020202020204" pitchFamily="34" charset="0"/>
              <a:buChar char="•"/>
            </a:pPr>
            <a:r>
              <a:rPr lang="en-US" b="0" i="0" dirty="0">
                <a:solidFill>
                  <a:srgbClr val="333333"/>
                </a:solidFill>
                <a:effectLst/>
                <a:latin typeface="+mn-lt"/>
              </a:rPr>
              <a:t>Designed for </a:t>
            </a:r>
            <a:r>
              <a:rPr lang="en-US" b="1" i="0" dirty="0">
                <a:solidFill>
                  <a:srgbClr val="333333"/>
                </a:solidFill>
                <a:effectLst/>
                <a:latin typeface="+mn-lt"/>
              </a:rPr>
              <a:t>efficient data storage and retrieval</a:t>
            </a:r>
          </a:p>
          <a:p>
            <a:pPr marL="171450" indent="-171450">
              <a:buFont typeface="Arial" panose="020B0604020202020204" pitchFamily="34" charset="0"/>
              <a:buChar char="•"/>
            </a:pPr>
            <a:r>
              <a:rPr lang="en-US" b="0" i="0" dirty="0">
                <a:solidFill>
                  <a:srgbClr val="333333"/>
                </a:solidFill>
                <a:effectLst/>
                <a:latin typeface="+mn-lt"/>
              </a:rPr>
              <a:t>Data is </a:t>
            </a:r>
            <a:r>
              <a:rPr lang="en-US" b="1" i="0" dirty="0">
                <a:solidFill>
                  <a:srgbClr val="333333"/>
                </a:solidFill>
                <a:effectLst/>
                <a:latin typeface="+mn-lt"/>
              </a:rPr>
              <a:t>compressed</a:t>
            </a:r>
            <a:r>
              <a:rPr lang="en-US" b="0" i="0" dirty="0">
                <a:solidFill>
                  <a:srgbClr val="333333"/>
                </a:solidFill>
                <a:effectLst/>
                <a:latin typeface="+mn-lt"/>
              </a:rPr>
              <a:t> to </a:t>
            </a:r>
            <a:r>
              <a:rPr lang="en-US" b="1" i="0" dirty="0">
                <a:solidFill>
                  <a:srgbClr val="333333"/>
                </a:solidFill>
                <a:effectLst/>
                <a:latin typeface="+mn-lt"/>
              </a:rPr>
              <a:t>enhanced performance </a:t>
            </a:r>
            <a:r>
              <a:rPr lang="en-US" b="0" i="0" dirty="0">
                <a:solidFill>
                  <a:srgbClr val="333333"/>
                </a:solidFill>
                <a:effectLst/>
                <a:latin typeface="+mn-lt"/>
              </a:rPr>
              <a:t>to handle </a:t>
            </a:r>
            <a:r>
              <a:rPr lang="en-US" b="1" i="0" dirty="0">
                <a:solidFill>
                  <a:srgbClr val="333333"/>
                </a:solidFill>
                <a:effectLst/>
                <a:latin typeface="+mn-lt"/>
              </a:rPr>
              <a:t>complex data </a:t>
            </a:r>
            <a:r>
              <a:rPr lang="en-US" b="0" i="0" dirty="0">
                <a:solidFill>
                  <a:srgbClr val="333333"/>
                </a:solidFill>
                <a:effectLst/>
                <a:latin typeface="+mn-lt"/>
              </a:rPr>
              <a:t>in </a:t>
            </a:r>
            <a:r>
              <a:rPr lang="en-US" b="1" i="0" dirty="0">
                <a:solidFill>
                  <a:srgbClr val="333333"/>
                </a:solidFill>
                <a:effectLst/>
                <a:latin typeface="+mn-lt"/>
              </a:rPr>
              <a:t>bulk</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latin typeface="+mn-lt"/>
              </a:rPr>
              <a:t>Effectively </a:t>
            </a:r>
            <a:r>
              <a:rPr lang="en-GB" b="1" dirty="0">
                <a:latin typeface="+mn-lt"/>
              </a:rPr>
              <a:t>Rows</a:t>
            </a:r>
            <a:r>
              <a:rPr lang="en-GB" dirty="0">
                <a:latin typeface="+mn-lt"/>
              </a:rPr>
              <a:t> are compressed into </a:t>
            </a:r>
            <a:r>
              <a:rPr lang="en-GB" b="1" dirty="0">
                <a:latin typeface="+mn-lt"/>
              </a:rPr>
              <a:t>Columns</a:t>
            </a:r>
            <a:endParaRPr lang="en-US" b="0" i="0" dirty="0">
              <a:solidFill>
                <a:srgbClr val="333333"/>
              </a:solidFill>
              <a:effectLst/>
              <a:latin typeface="+mn-lt"/>
            </a:endParaRPr>
          </a:p>
          <a:p>
            <a:pPr marL="628650" lvl="1" indent="-171450">
              <a:buFont typeface="Arial" panose="020B0604020202020204" pitchFamily="34" charset="0"/>
              <a:buChar char="•"/>
            </a:pPr>
            <a:r>
              <a:rPr lang="en-US" b="0" i="0" dirty="0">
                <a:solidFill>
                  <a:srgbClr val="333333"/>
                </a:solidFill>
                <a:effectLst/>
                <a:latin typeface="+mn-lt"/>
              </a:rPr>
              <a:t>It </a:t>
            </a:r>
            <a:r>
              <a:rPr lang="en-US" b="1" i="0" dirty="0">
                <a:solidFill>
                  <a:srgbClr val="333333"/>
                </a:solidFill>
                <a:effectLst/>
                <a:latin typeface="+mn-lt"/>
              </a:rPr>
              <a:t>saves</a:t>
            </a:r>
            <a:r>
              <a:rPr lang="en-US" b="0" i="0" dirty="0">
                <a:solidFill>
                  <a:srgbClr val="333333"/>
                </a:solidFill>
                <a:effectLst/>
                <a:latin typeface="+mn-lt"/>
              </a:rPr>
              <a:t> on cloud storage </a:t>
            </a:r>
            <a:r>
              <a:rPr lang="en-US" b="1" i="0" dirty="0">
                <a:solidFill>
                  <a:srgbClr val="333333"/>
                </a:solidFill>
                <a:effectLst/>
                <a:latin typeface="+mn-lt"/>
              </a:rPr>
              <a:t>space</a:t>
            </a:r>
            <a:r>
              <a:rPr lang="en-US" b="0" i="0" dirty="0">
                <a:solidFill>
                  <a:srgbClr val="333333"/>
                </a:solidFill>
                <a:effectLst/>
                <a:latin typeface="+mn-lt"/>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latin typeface="+mn-lt"/>
              </a:rPr>
              <a:t>Parquet works in a </a:t>
            </a:r>
            <a:r>
              <a:rPr lang="en-GB" sz="1200" b="1" dirty="0">
                <a:solidFill>
                  <a:srgbClr val="C00000"/>
                </a:solidFill>
                <a:latin typeface="+mn-lt"/>
              </a:rPr>
              <a:t>very similar way </a:t>
            </a:r>
            <a:r>
              <a:rPr lang="en-GB" sz="1200" dirty="0">
                <a:latin typeface="+mn-lt"/>
              </a:rPr>
              <a:t>to </a:t>
            </a:r>
            <a:r>
              <a:rPr lang="en-GB" sz="1200" b="1" dirty="0">
                <a:solidFill>
                  <a:schemeClr val="tx2"/>
                </a:solidFill>
                <a:latin typeface="+mn-lt"/>
              </a:rPr>
              <a:t>SQL </a:t>
            </a:r>
            <a:r>
              <a:rPr lang="en-GB" sz="1200" b="1" dirty="0" err="1">
                <a:solidFill>
                  <a:schemeClr val="tx2"/>
                </a:solidFill>
                <a:latin typeface="+mn-lt"/>
              </a:rPr>
              <a:t>ColumnStore</a:t>
            </a:r>
            <a:r>
              <a:rPr lang="en-GB" sz="1200" b="1" dirty="0">
                <a:solidFill>
                  <a:schemeClr val="tx2"/>
                </a:solidFill>
                <a:latin typeface="+mn-lt"/>
              </a:rPr>
              <a:t> as it’s </a:t>
            </a:r>
            <a:r>
              <a:rPr lang="en-GB" sz="1200" dirty="0">
                <a:latin typeface="+mn-lt"/>
              </a:rPr>
              <a:t>a </a:t>
            </a:r>
            <a:r>
              <a:rPr lang="en-GB" sz="1200" b="1" dirty="0" err="1">
                <a:solidFill>
                  <a:srgbClr val="C00000"/>
                </a:solidFill>
                <a:latin typeface="+mn-lt"/>
              </a:rPr>
              <a:t>ColumnStore</a:t>
            </a:r>
            <a:r>
              <a:rPr lang="en-GB" sz="1200" b="1" dirty="0">
                <a:solidFill>
                  <a:srgbClr val="C00000"/>
                </a:solidFill>
                <a:latin typeface="+mn-lt"/>
              </a:rPr>
              <a:t> compression</a:t>
            </a:r>
            <a:r>
              <a:rPr lang="en-GB" sz="1200" dirty="0">
                <a:latin typeface="+mn-lt"/>
              </a:rPr>
              <a:t> file format</a:t>
            </a:r>
          </a:p>
        </p:txBody>
      </p:sp>
      <p:sp>
        <p:nvSpPr>
          <p:cNvPr id="4" name="Slide Number Placeholder 3"/>
          <p:cNvSpPr>
            <a:spLocks noGrp="1"/>
          </p:cNvSpPr>
          <p:nvPr>
            <p:ph type="sldNum" sz="quarter" idx="5"/>
          </p:nvPr>
        </p:nvSpPr>
        <p:spPr/>
        <p:txBody>
          <a:bodyPr/>
          <a:lstStyle/>
          <a:p>
            <a:fld id="{DA6CAE06-38C7-49F5-B117-2E6591470A30}" type="slidenum">
              <a:rPr lang="en-GB" smtClean="0"/>
              <a:t>7</a:t>
            </a:fld>
            <a:endParaRPr lang="en-GB"/>
          </a:p>
        </p:txBody>
      </p:sp>
    </p:spTree>
    <p:extLst>
      <p:ext uri="{BB962C8B-B14F-4D97-AF65-F5344CB8AC3E}">
        <p14:creationId xmlns:p14="http://schemas.microsoft.com/office/powerpoint/2010/main" val="4082544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ACID Transactions (Atomicity, Consistency, Isolation, Durability) </a:t>
            </a:r>
          </a:p>
          <a:p>
            <a:pPr marL="628650" lvl="1" indent="-171450">
              <a:buFont typeface="Arial" panose="020B0604020202020204" pitchFamily="34" charset="0"/>
              <a:buChar char="•"/>
            </a:pPr>
            <a:r>
              <a:rPr lang="en-US" sz="1200" dirty="0">
                <a:cs typeface="Segoe UI Light" panose="020B0502040204020203" pitchFamily="34" charset="0"/>
              </a:rPr>
              <a:t>Multiple writers can </a:t>
            </a:r>
            <a:r>
              <a:rPr lang="en-US" sz="1200" b="1" dirty="0">
                <a:cs typeface="Segoe UI Light" panose="020B0502040204020203" pitchFamily="34" charset="0"/>
              </a:rPr>
              <a:t>simultaneously modify </a:t>
            </a:r>
            <a:r>
              <a:rPr lang="en-US" sz="1200" dirty="0">
                <a:cs typeface="Segoe UI Light" panose="020B0502040204020203" pitchFamily="34" charset="0"/>
              </a:rPr>
              <a:t>a dataset and see </a:t>
            </a:r>
            <a:r>
              <a:rPr lang="en-US" sz="1200" b="1" dirty="0">
                <a:cs typeface="Segoe UI Light" panose="020B0502040204020203" pitchFamily="34" charset="0"/>
              </a:rPr>
              <a:t>consistent views</a:t>
            </a:r>
            <a:endParaRPr lang="en-US" b="1" dirty="0"/>
          </a:p>
          <a:p>
            <a:pPr marL="628650" lvl="1" indent="-171450">
              <a:buFont typeface="Arial" panose="020B0604020202020204" pitchFamily="34" charset="0"/>
              <a:buChar char="•"/>
            </a:pPr>
            <a:r>
              <a:rPr lang="en-US" dirty="0"/>
              <a:t>All </a:t>
            </a:r>
            <a:r>
              <a:rPr lang="en-US" b="1" dirty="0"/>
              <a:t>transactions</a:t>
            </a:r>
            <a:r>
              <a:rPr lang="en-US" dirty="0"/>
              <a:t> are automatically </a:t>
            </a:r>
            <a:r>
              <a:rPr lang="en-US" b="1" dirty="0"/>
              <a:t>written</a:t>
            </a:r>
            <a:r>
              <a:rPr lang="en-US" dirty="0"/>
              <a:t> to the </a:t>
            </a:r>
            <a:r>
              <a:rPr lang="en-US" b="1" dirty="0"/>
              <a:t>log</a:t>
            </a:r>
          </a:p>
          <a:p>
            <a:pPr marL="628650" lvl="1" indent="-171450">
              <a:buFont typeface="Arial" panose="020B0604020202020204" pitchFamily="34" charset="0"/>
              <a:buChar char="•"/>
            </a:pPr>
            <a:r>
              <a:rPr lang="en-US" dirty="0"/>
              <a:t>The </a:t>
            </a:r>
            <a:r>
              <a:rPr lang="en-US" b="1" dirty="0"/>
              <a:t>Transaction Log </a:t>
            </a:r>
            <a:r>
              <a:rPr lang="en-US" dirty="0"/>
              <a:t>is the </a:t>
            </a:r>
            <a:r>
              <a:rPr lang="en-US" b="1" dirty="0"/>
              <a:t>key</a:t>
            </a:r>
            <a:r>
              <a:rPr lang="en-US" dirty="0"/>
              <a:t>, and it represents a </a:t>
            </a:r>
            <a:r>
              <a:rPr lang="en-US" b="1" dirty="0"/>
              <a:t>single source of truth</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Scalable Metadata Handling </a:t>
            </a:r>
          </a:p>
          <a:p>
            <a:pPr marL="628650" lvl="1" indent="-171450">
              <a:buFont typeface="Arial" panose="020B0604020202020204" pitchFamily="34" charset="0"/>
              <a:buChar char="•"/>
            </a:pPr>
            <a:r>
              <a:rPr lang="en-US" sz="1200" dirty="0">
                <a:cs typeface="Segoe UI Light" panose="020B0502040204020203" pitchFamily="34" charset="0"/>
              </a:rPr>
              <a:t>Metadata in a big data system can be </a:t>
            </a:r>
            <a:r>
              <a:rPr lang="en-US" sz="1200" b="1" dirty="0">
                <a:cs typeface="Segoe UI Light" panose="020B0502040204020203" pitchFamily="34" charset="0"/>
              </a:rPr>
              <a:t>huge</a:t>
            </a:r>
            <a:r>
              <a:rPr lang="en-US" sz="1200" dirty="0">
                <a:cs typeface="Segoe UI Light" panose="020B0502040204020203" pitchFamily="34" charset="0"/>
              </a:rPr>
              <a:t> (</a:t>
            </a:r>
            <a:r>
              <a:rPr lang="en-GB" b="0" i="0" dirty="0">
                <a:solidFill>
                  <a:srgbClr val="1E303C"/>
                </a:solidFill>
                <a:effectLst/>
                <a:latin typeface="roboto" panose="02000000000000000000" pitchFamily="2" charset="0"/>
              </a:rPr>
              <a:t>terabytes/petabytes</a:t>
            </a:r>
            <a:r>
              <a:rPr lang="en-US" sz="1200" dirty="0">
                <a:cs typeface="Segoe UI Light" panose="020B0502040204020203" pitchFamily="34" charset="0"/>
              </a:rPr>
              <a:t>)</a:t>
            </a:r>
          </a:p>
          <a:p>
            <a:pPr marL="628650" lvl="1" indent="-171450">
              <a:buFont typeface="Arial" panose="020B0604020202020204" pitchFamily="34" charset="0"/>
              <a:buChar char="•"/>
            </a:pPr>
            <a:r>
              <a:rPr lang="en-US" sz="1200" dirty="0">
                <a:cs typeface="Segoe UI Light" panose="020B0502040204020203" pitchFamily="34" charset="0"/>
              </a:rPr>
              <a:t>Delta handles this with </a:t>
            </a:r>
            <a:r>
              <a:rPr lang="en-US" sz="1200" b="1" dirty="0">
                <a:cs typeface="Segoe UI Light" panose="020B0502040204020203" pitchFamily="34" charset="0"/>
              </a:rPr>
              <a:t>distribution</a:t>
            </a:r>
            <a:r>
              <a:rPr lang="en-US" sz="1200" dirty="0">
                <a:cs typeface="Segoe UI Light" panose="020B0502040204020203" pitchFamily="34" charset="0"/>
              </a:rPr>
              <a:t> and with </a:t>
            </a:r>
            <a:r>
              <a:rPr lang="en-US" sz="1200" b="1" dirty="0">
                <a:cs typeface="Segoe UI Light" panose="020B0502040204020203" pitchFamily="34" charset="0"/>
              </a:rPr>
              <a:t>ease – stores </a:t>
            </a:r>
            <a:r>
              <a:rPr lang="en-US" dirty="0"/>
              <a:t>metadata just like </a:t>
            </a:r>
            <a:r>
              <a:rPr lang="en-US" b="1" dirty="0"/>
              <a:t>data</a:t>
            </a:r>
            <a:r>
              <a:rPr lang="en-US" dirty="0"/>
              <a:t> </a:t>
            </a:r>
          </a:p>
          <a:p>
            <a:pPr marL="628650" lvl="1" indent="-171450">
              <a:buFont typeface="Arial" panose="020B0604020202020204" pitchFamily="34" charset="0"/>
              <a:buChar char="•"/>
            </a:pPr>
            <a:r>
              <a:rPr lang="en-US" dirty="0"/>
              <a:t>Can display it using </a:t>
            </a:r>
            <a:r>
              <a:rPr lang="en-US" b="1" dirty="0"/>
              <a:t>Describe Detail </a:t>
            </a:r>
            <a:r>
              <a:rPr lang="en-US" dirty="0"/>
              <a:t>- which will describe the detail of all the metadata of table</a:t>
            </a:r>
          </a:p>
          <a:p>
            <a:pPr marL="628650" lvl="1"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solidFill>
                  <a:srgbClr val="1E303C"/>
                </a:solidFill>
                <a:effectLst/>
                <a:latin typeface="roboto" panose="02000000000000000000" pitchFamily="2" charset="0"/>
              </a:rPr>
              <a:t>Time Travel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cs typeface="Segoe UI Light" panose="020B0502040204020203" pitchFamily="34" charset="0"/>
              </a:rPr>
              <a:t>Provides the ability to </a:t>
            </a:r>
            <a:r>
              <a:rPr lang="en-US" sz="1200" b="1" dirty="0">
                <a:cs typeface="Segoe UI Light" panose="020B0502040204020203" pitchFamily="34" charset="0"/>
              </a:rPr>
              <a:t>roll back data </a:t>
            </a:r>
            <a:r>
              <a:rPr lang="en-US" sz="1200" dirty="0">
                <a:cs typeface="Segoe UI Light" panose="020B0502040204020203" pitchFamily="34" charset="0"/>
              </a:rPr>
              <a:t>to a previous snapshot and useful for </a:t>
            </a:r>
            <a:r>
              <a:rPr lang="en-US" b="1" i="0" dirty="0">
                <a:solidFill>
                  <a:srgbClr val="1E303C"/>
                </a:solidFill>
                <a:effectLst/>
                <a:latin typeface="roboto" panose="02000000000000000000" pitchFamily="2" charset="0"/>
              </a:rPr>
              <a:t>data versioning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dirty="0">
              <a:solidFill>
                <a:srgbClr val="1E303C"/>
              </a:solidFill>
              <a:effectLst/>
              <a:latin typeface="roboto" panose="02000000000000000000" pitchFamily="2" charset="0"/>
            </a:endParaRPr>
          </a:p>
          <a:p>
            <a:pPr marL="171450" indent="-171450">
              <a:buFont typeface="Arial" panose="020B0604020202020204" pitchFamily="34" charset="0"/>
              <a:buChar char="•"/>
            </a:pPr>
            <a:r>
              <a:rPr lang="en-US" sz="1200" b="1" dirty="0">
                <a:cs typeface="Segoe UI" panose="020B0502040204020203" pitchFamily="34" charset="0"/>
              </a:rPr>
              <a:t>Audit History </a:t>
            </a:r>
            <a:endParaRPr lang="en-US" sz="1200" dirty="0">
              <a:cs typeface="Segoe UI Light" panose="020B0502040204020203" pitchFamily="34" charset="0"/>
            </a:endParaRPr>
          </a:p>
          <a:p>
            <a:pPr marL="628650" lvl="1" indent="-171450">
              <a:buFont typeface="Arial" panose="020B0604020202020204" pitchFamily="34" charset="0"/>
              <a:buChar char="•"/>
            </a:pPr>
            <a:r>
              <a:rPr lang="en-US" sz="1200" dirty="0">
                <a:cs typeface="Segoe UI Light" panose="020B0502040204020203" pitchFamily="34" charset="0"/>
              </a:rPr>
              <a:t>Delta has a </a:t>
            </a:r>
            <a:r>
              <a:rPr lang="en-US" sz="1200" b="1" dirty="0">
                <a:cs typeface="Segoe UI Light" panose="020B0502040204020203" pitchFamily="34" charset="0"/>
              </a:rPr>
              <a:t>transaction log</a:t>
            </a:r>
            <a:r>
              <a:rPr lang="en-US" sz="1200" dirty="0">
                <a:cs typeface="Segoe UI Light" panose="020B0502040204020203" pitchFamily="34" charset="0"/>
              </a:rPr>
              <a:t>, which details every change which has occurred in the data</a:t>
            </a:r>
          </a:p>
          <a:p>
            <a:pPr marL="628650" lvl="1" indent="-171450">
              <a:buFont typeface="Arial" panose="020B0604020202020204" pitchFamily="34" charset="0"/>
              <a:buChar char="•"/>
            </a:pPr>
            <a:endParaRPr lang="en-US" sz="1200" b="0" i="0" dirty="0">
              <a:solidFill>
                <a:srgbClr val="1E303C"/>
              </a:solidFill>
              <a:effectLst/>
              <a:latin typeface="roboto" panose="02000000000000000000" pitchFamily="2" charset="0"/>
              <a:cs typeface="Segoe UI Light"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cs typeface="Segoe UI" panose="020B0502040204020203" pitchFamily="34" charset="0"/>
              </a:rPr>
              <a:t>Batch &amp; Streaming</a:t>
            </a:r>
            <a:r>
              <a:rPr lang="en-US" sz="1200" dirty="0">
                <a:cs typeface="Segoe UI Light" panose="020B0502040204020203" pitchFamily="34" charset="0"/>
              </a:rPr>
              <a:t> </a:t>
            </a:r>
            <a:r>
              <a:rPr lang="en-US" sz="1200" b="1" dirty="0">
                <a:cs typeface="Segoe UI Light" panose="020B0502040204020203" pitchFamily="34" charset="0"/>
              </a:rPr>
              <a:t>Support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cs typeface="Segoe UI Light" panose="020B0502040204020203" pitchFamily="34" charset="0"/>
              </a:rPr>
              <a:t>Makes streaming and batch </a:t>
            </a:r>
            <a:r>
              <a:rPr lang="en-US" sz="1200" b="1" dirty="0">
                <a:cs typeface="Segoe UI Light" panose="020B0502040204020203" pitchFamily="34" charset="0"/>
              </a:rPr>
              <a:t>work seamlessly together</a:t>
            </a:r>
            <a:r>
              <a:rPr lang="en-US" sz="1200" dirty="0">
                <a:cs typeface="Segoe UI Light" panose="020B0502040204020203" pitchFamily="34" charset="0"/>
              </a:rPr>
              <a:t>.</a:t>
            </a:r>
            <a:endParaRPr lang="en-US" sz="1200" b="1" dirty="0">
              <a:cs typeface="Segoe UI" panose="020B0502040204020203" pitchFamily="34"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solidFill>
                  <a:srgbClr val="1E303C"/>
                </a:solidFill>
                <a:effectLst/>
                <a:latin typeface="roboto" panose="02000000000000000000" pitchFamily="2" charset="0"/>
              </a:rPr>
              <a:t>No need </a:t>
            </a:r>
            <a:r>
              <a:rPr lang="en-US" b="0" i="0" dirty="0">
                <a:solidFill>
                  <a:srgbClr val="1E303C"/>
                </a:solidFill>
                <a:effectLst/>
                <a:latin typeface="roboto" panose="02000000000000000000" pitchFamily="2" charset="0"/>
              </a:rPr>
              <a:t>to have </a:t>
            </a:r>
            <a:r>
              <a:rPr lang="en-US" b="1" i="0" dirty="0">
                <a:solidFill>
                  <a:srgbClr val="1E303C"/>
                </a:solidFill>
                <a:effectLst/>
                <a:latin typeface="roboto" panose="02000000000000000000" pitchFamily="2" charset="0"/>
              </a:rPr>
              <a:t>separate architectures </a:t>
            </a:r>
            <a:r>
              <a:rPr lang="en-US" sz="1200" dirty="0">
                <a:cs typeface="Segoe UI Light" panose="020B0502040204020203" pitchFamily="34" charset="0"/>
              </a:rPr>
              <a:t>streaming and batch data</a:t>
            </a:r>
            <a:endParaRPr lang="en-US" b="0" i="0" dirty="0">
              <a:solidFill>
                <a:srgbClr val="1E303C"/>
              </a:solidFill>
              <a:effectLst/>
              <a:latin typeface="roboto" panose="02000000000000000000" pitchFamily="2"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1E303C"/>
                </a:solidFill>
                <a:effectLst/>
                <a:latin typeface="roboto" panose="02000000000000000000" pitchFamily="2" charset="0"/>
              </a:rPr>
              <a:t>Delta Lake Table can </a:t>
            </a:r>
            <a:r>
              <a:rPr lang="en-US" b="1" i="0" dirty="0">
                <a:solidFill>
                  <a:srgbClr val="1E303C"/>
                </a:solidFill>
                <a:effectLst/>
                <a:latin typeface="roboto" panose="02000000000000000000" pitchFamily="2" charset="0"/>
              </a:rPr>
              <a:t>handle batch and streaming source and sink</a:t>
            </a:r>
            <a:endParaRPr lang="en-US" sz="1200" b="0" i="0" dirty="0">
              <a:solidFill>
                <a:srgbClr val="1E303C"/>
              </a:solidFill>
              <a:effectLst/>
              <a:latin typeface="roboto" panose="02000000000000000000" pitchFamily="2" charset="0"/>
              <a:cs typeface="Segoe UI Light" panose="020B0502040204020203" pitchFamily="34" charset="0"/>
            </a:endParaRPr>
          </a:p>
          <a:p>
            <a:pPr marL="628650" lvl="1" indent="-171450">
              <a:buFont typeface="Arial" panose="020B0604020202020204" pitchFamily="34" charset="0"/>
              <a:buChar char="•"/>
            </a:pPr>
            <a:endParaRPr lang="en-US" b="0" i="0" dirty="0">
              <a:solidFill>
                <a:srgbClr val="1E303C"/>
              </a:solidFill>
              <a:effectLst/>
              <a:latin typeface="roboto" panose="02000000000000000000" pitchFamily="2" charset="0"/>
            </a:endParaRPr>
          </a:p>
          <a:p>
            <a:pPr marL="0" indent="0">
              <a:buFont typeface="Arial" panose="020B0604020202020204" pitchFamily="34" charset="0"/>
              <a:buNone/>
            </a:pPr>
            <a:endParaRPr lang="en-GB" dirty="0"/>
          </a:p>
        </p:txBody>
      </p:sp>
      <p:sp>
        <p:nvSpPr>
          <p:cNvPr id="4" name="Slide Number Placeholder 3"/>
          <p:cNvSpPr>
            <a:spLocks noGrp="1"/>
          </p:cNvSpPr>
          <p:nvPr>
            <p:ph type="sldNum" sz="quarter" idx="5"/>
          </p:nvPr>
        </p:nvSpPr>
        <p:spPr/>
        <p:txBody>
          <a:bodyPr/>
          <a:lstStyle/>
          <a:p>
            <a:fld id="{DA6CAE06-38C7-49F5-B117-2E6591470A30}" type="slidenum">
              <a:rPr lang="en-GB" smtClean="0"/>
              <a:t>8</a:t>
            </a:fld>
            <a:endParaRPr lang="en-GB"/>
          </a:p>
        </p:txBody>
      </p:sp>
    </p:spTree>
    <p:extLst>
      <p:ext uri="{BB962C8B-B14F-4D97-AF65-F5344CB8AC3E}">
        <p14:creationId xmlns:p14="http://schemas.microsoft.com/office/powerpoint/2010/main" val="3483360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cs typeface="Segoe UI" panose="020B0502040204020203" pitchFamily="34" charset="0"/>
              </a:rPr>
              <a:t>Schema Enforcement</a:t>
            </a:r>
            <a:r>
              <a:rPr lang="en-US" sz="1200" dirty="0">
                <a:cs typeface="Segoe UI Light" panose="020B0502040204020203" pitchFamily="34" charset="0"/>
              </a:rPr>
              <a: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cs typeface="Segoe UI Light" panose="020B0502040204020203" pitchFamily="34" charset="0"/>
              </a:rPr>
              <a:t>Specify a </a:t>
            </a:r>
            <a:r>
              <a:rPr lang="en-US" sz="1200" b="1" dirty="0">
                <a:cs typeface="Segoe UI Light" panose="020B0502040204020203" pitchFamily="34" charset="0"/>
              </a:rPr>
              <a:t>schema and enforce </a:t>
            </a:r>
            <a:r>
              <a:rPr lang="en-US" sz="1200" dirty="0">
                <a:cs typeface="Segoe UI Light" panose="020B0502040204020203" pitchFamily="34" charset="0"/>
              </a:rPr>
              <a:t>it. If changes </a:t>
            </a:r>
            <a:r>
              <a:rPr lang="en-US" sz="1200" b="1" dirty="0">
                <a:cs typeface="Segoe UI Light" panose="020B0502040204020203" pitchFamily="34" charset="0"/>
              </a:rPr>
              <a:t>occur reject </a:t>
            </a:r>
            <a:r>
              <a:rPr lang="en-US" sz="1200" dirty="0">
                <a:cs typeface="Segoe UI Light" panose="020B0502040204020203" pitchFamily="34" charset="0"/>
              </a:rPr>
              <a:t>them or…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cs typeface="Segoe UI Light"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cs typeface="Segoe UI" panose="020B0502040204020203" pitchFamily="34" charset="0"/>
              </a:rPr>
              <a:t>Schema Evolution</a:t>
            </a:r>
            <a:endParaRPr lang="en-US" sz="1200" dirty="0">
              <a:cs typeface="Segoe UI Light" panose="020B0502040204020203" pitchFamily="34"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cs typeface="Segoe UI Light" panose="020B0502040204020203" pitchFamily="34" charset="0"/>
              </a:rPr>
              <a:t>Make changes to an </a:t>
            </a:r>
            <a:r>
              <a:rPr lang="en-US" sz="1200" b="1" dirty="0">
                <a:cs typeface="Segoe UI Light" panose="020B0502040204020203" pitchFamily="34" charset="0"/>
              </a:rPr>
              <a:t>incoming schema automatically</a:t>
            </a:r>
            <a:r>
              <a:rPr lang="en-US" sz="1200" dirty="0">
                <a:cs typeface="Segoe UI Light" panose="020B0502040204020203" pitchFamily="34" charset="0"/>
              </a:rPr>
              <a:t>, without the need for DDL</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cs typeface="Segoe UI Light" panose="020B0502040204020203" pitchFamily="34" charset="0"/>
              </a:rPr>
              <a:t>Schema Drift - </a:t>
            </a:r>
            <a:r>
              <a:rPr lang="en-US" sz="1200" b="1" dirty="0">
                <a:cs typeface="Segoe UI Light" panose="020B0502040204020203" pitchFamily="34" charset="0"/>
              </a:rPr>
              <a:t>adds new columns </a:t>
            </a:r>
            <a:r>
              <a:rPr lang="en-US" sz="1200" dirty="0">
                <a:cs typeface="Segoe UI Light" panose="020B0502040204020203" pitchFamily="34" charset="0"/>
              </a:rPr>
              <a:t>to schema</a:t>
            </a:r>
          </a:p>
          <a:p>
            <a:endParaRPr lang="en-GB"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cs typeface="Segoe UI" panose="020B0502040204020203" pitchFamily="34" charset="0"/>
              </a:rPr>
              <a:t>Familiar SQL Commands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cs typeface="Segoe UI" panose="020B0502040204020203" pitchFamily="34" charset="0"/>
              </a:rPr>
              <a:t>Supports</a:t>
            </a:r>
            <a:r>
              <a:rPr lang="en-US" sz="1200" b="1" dirty="0">
                <a:cs typeface="Segoe UI" panose="020B0502040204020203" pitchFamily="34" charset="0"/>
              </a:rPr>
              <a:t> SQL </a:t>
            </a:r>
            <a:r>
              <a:rPr lang="en-US" sz="1200" b="1" dirty="0">
                <a:cs typeface="Segoe UI Light" panose="020B0502040204020203" pitchFamily="34" charset="0"/>
              </a:rPr>
              <a:t>data manipulation (</a:t>
            </a:r>
            <a:r>
              <a:rPr lang="en-US" sz="1200" b="1" dirty="0">
                <a:cs typeface="Segoe UI" panose="020B0502040204020203" pitchFamily="34" charset="0"/>
              </a:rPr>
              <a:t>DML) commands</a:t>
            </a:r>
            <a:r>
              <a:rPr lang="en-US" sz="1200" dirty="0">
                <a:cs typeface="Segoe UI Light" panose="020B0502040204020203" pitchFamily="34" charset="0"/>
              </a:rPr>
              <a:t>. MERGE, INSERT, UPDATE, DELETE.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cs typeface="Segoe UI Light" panose="020B0502040204020203" pitchFamily="34" charset="0"/>
              </a:rPr>
              <a:t>These were problematic for Parquet</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dirty="0">
              <a:cs typeface="Segoe UI Light"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cs typeface="Segoe UI" panose="020B0502040204020203" pitchFamily="34" charset="0"/>
              </a:rPr>
              <a:t>Open Format</a:t>
            </a:r>
            <a:endParaRPr lang="en-US" sz="1200" dirty="0">
              <a:cs typeface="Segoe UI Light" panose="020B0502040204020203" pitchFamily="34"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cs typeface="Segoe UI Light" panose="020B0502040204020203" pitchFamily="34" charset="0"/>
              </a:rPr>
              <a:t>Stored in an </a:t>
            </a:r>
            <a:r>
              <a:rPr lang="en-US" sz="1200" b="1" dirty="0">
                <a:cs typeface="Segoe UI Light" panose="020B0502040204020203" pitchFamily="34" charset="0"/>
              </a:rPr>
              <a:t>optimized</a:t>
            </a:r>
            <a:r>
              <a:rPr lang="en-US" sz="1200" dirty="0">
                <a:cs typeface="Segoe UI Light" panose="020B0502040204020203" pitchFamily="34" charset="0"/>
              </a:rPr>
              <a:t> </a:t>
            </a:r>
            <a:r>
              <a:rPr lang="en-US" sz="1200" b="1" dirty="0">
                <a:cs typeface="Segoe UI Light" panose="020B0502040204020203" pitchFamily="34" charset="0"/>
              </a:rPr>
              <a:t>version</a:t>
            </a:r>
            <a:r>
              <a:rPr lang="en-US" sz="1200" dirty="0">
                <a:cs typeface="Segoe UI Light" panose="020B0502040204020203" pitchFamily="34" charset="0"/>
              </a:rPr>
              <a:t> of Parquet.</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dirty="0">
              <a:cs typeface="Segoe UI Light"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cs typeface="Segoe UI" panose="020B0502040204020203" pitchFamily="34" charset="0"/>
              </a:rPr>
              <a:t>Compatible with Spark</a:t>
            </a:r>
            <a:r>
              <a:rPr lang="en-US" sz="1200" dirty="0">
                <a:cs typeface="Segoe UI Light" panose="020B0502040204020203" pitchFamily="34" charset="0"/>
              </a:rPr>
              <a: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cs typeface="Segoe UI Light" panose="020B0502040204020203" pitchFamily="34" charset="0"/>
              </a:rPr>
              <a:t>100% compatible with Apache Spark. </a:t>
            </a:r>
          </a:p>
        </p:txBody>
      </p:sp>
      <p:sp>
        <p:nvSpPr>
          <p:cNvPr id="4" name="Slide Number Placeholder 3"/>
          <p:cNvSpPr>
            <a:spLocks noGrp="1"/>
          </p:cNvSpPr>
          <p:nvPr>
            <p:ph type="sldNum" sz="quarter" idx="5"/>
          </p:nvPr>
        </p:nvSpPr>
        <p:spPr/>
        <p:txBody>
          <a:bodyPr/>
          <a:lstStyle/>
          <a:p>
            <a:fld id="{DA6CAE06-38C7-49F5-B117-2E6591470A30}" type="slidenum">
              <a:rPr lang="en-GB" smtClean="0"/>
              <a:t>9</a:t>
            </a:fld>
            <a:endParaRPr lang="en-GB"/>
          </a:p>
        </p:txBody>
      </p:sp>
    </p:spTree>
    <p:extLst>
      <p:ext uri="{BB962C8B-B14F-4D97-AF65-F5344CB8AC3E}">
        <p14:creationId xmlns:p14="http://schemas.microsoft.com/office/powerpoint/2010/main" val="395392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Where Delta is really </a:t>
            </a:r>
            <a:r>
              <a:rPr lang="en-GB" b="1" dirty="0"/>
              <a:t>powerful</a:t>
            </a:r>
            <a:r>
              <a:rPr lang="en-GB" dirty="0"/>
              <a:t> and </a:t>
            </a:r>
            <a:r>
              <a:rPr lang="en-GB" b="1" dirty="0"/>
              <a:t>useful</a:t>
            </a:r>
          </a:p>
          <a:p>
            <a:pPr marL="171450" indent="-171450">
              <a:buFont typeface="Arial" panose="020B0604020202020204" pitchFamily="34" charset="0"/>
              <a:buChar char="•"/>
            </a:pPr>
            <a:r>
              <a:rPr lang="en-GB" dirty="0"/>
              <a:t>Delta </a:t>
            </a:r>
            <a:r>
              <a:rPr lang="en-GB" b="1" dirty="0"/>
              <a:t>creates</a:t>
            </a:r>
            <a:r>
              <a:rPr lang="en-GB" dirty="0"/>
              <a:t> a Transactional Log (_</a:t>
            </a:r>
            <a:r>
              <a:rPr lang="en-GB" dirty="0" err="1"/>
              <a:t>delta_log</a:t>
            </a:r>
            <a:r>
              <a:rPr lang="en-GB" dirty="0"/>
              <a:t>)</a:t>
            </a:r>
          </a:p>
          <a:p>
            <a:pPr marL="171450" indent="-171450">
              <a:buFont typeface="Arial" panose="020B0604020202020204" pitchFamily="34" charset="0"/>
              <a:buChar char="•"/>
            </a:pPr>
            <a:r>
              <a:rPr lang="en-GB" dirty="0"/>
              <a:t>The folder </a:t>
            </a:r>
            <a:r>
              <a:rPr lang="en-GB" b="1" dirty="0"/>
              <a:t>contain</a:t>
            </a:r>
            <a:r>
              <a:rPr lang="en-GB" dirty="0"/>
              <a:t> a </a:t>
            </a:r>
            <a:r>
              <a:rPr lang="en-GB" b="1" dirty="0"/>
              <a:t>JSON file </a:t>
            </a:r>
            <a:r>
              <a:rPr lang="en-GB" dirty="0"/>
              <a:t>(000.json)</a:t>
            </a:r>
          </a:p>
          <a:p>
            <a:pPr marL="628650" lvl="1" indent="-171450">
              <a:buFont typeface="Arial" panose="020B0604020202020204" pitchFamily="34" charset="0"/>
              <a:buChar char="•"/>
            </a:pPr>
            <a:r>
              <a:rPr lang="en-GB" dirty="0"/>
              <a:t>Which </a:t>
            </a:r>
            <a:r>
              <a:rPr lang="en-GB" b="1" dirty="0"/>
              <a:t>contains</a:t>
            </a:r>
            <a:r>
              <a:rPr lang="en-GB" dirty="0"/>
              <a:t> what data has been </a:t>
            </a:r>
            <a:r>
              <a:rPr lang="en-GB" b="1" dirty="0"/>
              <a:t>add</a:t>
            </a:r>
            <a:r>
              <a:rPr lang="en-GB" dirty="0"/>
              <a:t>, </a:t>
            </a:r>
            <a:r>
              <a:rPr lang="en-GB" b="1" dirty="0"/>
              <a:t>deleted</a:t>
            </a:r>
            <a:r>
              <a:rPr lang="en-GB" dirty="0"/>
              <a:t> and </a:t>
            </a:r>
            <a:r>
              <a:rPr lang="en-GB" b="1" dirty="0"/>
              <a:t>updated</a:t>
            </a:r>
          </a:p>
        </p:txBody>
      </p:sp>
      <p:sp>
        <p:nvSpPr>
          <p:cNvPr id="4" name="Slide Number Placeholder 3"/>
          <p:cNvSpPr>
            <a:spLocks noGrp="1"/>
          </p:cNvSpPr>
          <p:nvPr>
            <p:ph type="sldNum" sz="quarter" idx="5"/>
          </p:nvPr>
        </p:nvSpPr>
        <p:spPr/>
        <p:txBody>
          <a:bodyPr/>
          <a:lstStyle/>
          <a:p>
            <a:fld id="{BD53B9A9-F495-44EC-B634-F3A6BDCADD8E}" type="slidenum">
              <a:rPr lang="en-GB" smtClean="0"/>
              <a:t>10</a:t>
            </a:fld>
            <a:endParaRPr lang="en-GB"/>
          </a:p>
        </p:txBody>
      </p:sp>
    </p:spTree>
    <p:extLst>
      <p:ext uri="{BB962C8B-B14F-4D97-AF65-F5344CB8AC3E}">
        <p14:creationId xmlns:p14="http://schemas.microsoft.com/office/powerpoint/2010/main" val="3234019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A6CAE06-38C7-49F5-B117-2E6591470A30}" type="slidenum">
              <a:rPr lang="en-GB" smtClean="0"/>
              <a:t>15</a:t>
            </a:fld>
            <a:endParaRPr lang="en-GB"/>
          </a:p>
        </p:txBody>
      </p:sp>
    </p:spTree>
    <p:extLst>
      <p:ext uri="{BB962C8B-B14F-4D97-AF65-F5344CB8AC3E}">
        <p14:creationId xmlns:p14="http://schemas.microsoft.com/office/powerpoint/2010/main" val="665614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A6CAE06-38C7-49F5-B117-2E6591470A30}" type="slidenum">
              <a:rPr lang="en-GB" smtClean="0"/>
              <a:t>16</a:t>
            </a:fld>
            <a:endParaRPr lang="en-GB"/>
          </a:p>
        </p:txBody>
      </p:sp>
    </p:spTree>
    <p:extLst>
      <p:ext uri="{BB962C8B-B14F-4D97-AF65-F5344CB8AC3E}">
        <p14:creationId xmlns:p14="http://schemas.microsoft.com/office/powerpoint/2010/main" val="2795819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 obsolete file could be one that was added to delta, then removed, but still exists in the lake </a:t>
            </a:r>
          </a:p>
        </p:txBody>
      </p:sp>
      <p:sp>
        <p:nvSpPr>
          <p:cNvPr id="4" name="Slide Number Placeholder 3"/>
          <p:cNvSpPr>
            <a:spLocks noGrp="1"/>
          </p:cNvSpPr>
          <p:nvPr>
            <p:ph type="sldNum" sz="quarter" idx="5"/>
          </p:nvPr>
        </p:nvSpPr>
        <p:spPr/>
        <p:txBody>
          <a:bodyPr/>
          <a:lstStyle/>
          <a:p>
            <a:fld id="{DA6CAE06-38C7-49F5-B117-2E6591470A30}" type="slidenum">
              <a:rPr lang="en-GB" smtClean="0"/>
              <a:t>20</a:t>
            </a:fld>
            <a:endParaRPr lang="en-GB"/>
          </a:p>
        </p:txBody>
      </p:sp>
    </p:spTree>
    <p:extLst>
      <p:ext uri="{BB962C8B-B14F-4D97-AF65-F5344CB8AC3E}">
        <p14:creationId xmlns:p14="http://schemas.microsoft.com/office/powerpoint/2010/main" val="8409482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B3139"/>
                </a:solidFill>
                <a:effectLst/>
                <a:latin typeface="DM Sans" pitchFamily="2" charset="0"/>
              </a:rPr>
              <a:t>So, as an example, perhaps we might add additional records to our table from the data files 1.parquet and 2.parquet. That transaction would automatically be added to the transaction log, saved to disk as commit 000000.json. Then, perhaps we change our minds and decide to remove those files and add a new file instead (3.parquet). Those actions would be recorded as the next commit in the transaction log, as 000001.json</a:t>
            </a:r>
          </a:p>
          <a:p>
            <a:pPr algn="l"/>
            <a:endParaRPr lang="en-GB" b="0" i="0" dirty="0">
              <a:solidFill>
                <a:srgbClr val="1B3139"/>
              </a:solidFill>
              <a:effectLst/>
              <a:latin typeface="DM Sans" pitchFamily="2" charset="0"/>
            </a:endParaRPr>
          </a:p>
          <a:p>
            <a:pPr algn="l"/>
            <a:r>
              <a:rPr lang="en-GB" b="0" i="0" dirty="0">
                <a:solidFill>
                  <a:srgbClr val="1B3139"/>
                </a:solidFill>
                <a:effectLst/>
                <a:latin typeface="DM Sans" pitchFamily="2" charset="0"/>
              </a:rPr>
              <a:t>Even though 1.parquet and 2.parquet are no longer part of our Delta Lake table, their addition and removal are still recorded in the transaction log because those operations were performed on our table -  despite the fact that they ultimately cancelled each other out. </a:t>
            </a:r>
            <a:r>
              <a:rPr lang="en-GB" b="1" i="0" dirty="0">
                <a:solidFill>
                  <a:srgbClr val="1B3139"/>
                </a:solidFill>
                <a:effectLst/>
                <a:latin typeface="DM Sans" pitchFamily="2" charset="0"/>
              </a:rPr>
              <a:t>Delta Lake still retains atomic commits like these to ensure that in the event we need to audit our table or use “time travel” to see what our table looked like at a given point in time, we could do so accurately.</a:t>
            </a:r>
            <a:endParaRPr lang="en-GB" b="0" i="0" dirty="0">
              <a:solidFill>
                <a:srgbClr val="1B3139"/>
              </a:solidFill>
              <a:effectLst/>
              <a:latin typeface="DM Sans" pitchFamily="2" charset="0"/>
            </a:endParaRPr>
          </a:p>
          <a:p>
            <a:endParaRPr lang="en-GB" dirty="0"/>
          </a:p>
        </p:txBody>
      </p:sp>
      <p:sp>
        <p:nvSpPr>
          <p:cNvPr id="4" name="Slide Number Placeholder 3"/>
          <p:cNvSpPr>
            <a:spLocks noGrp="1"/>
          </p:cNvSpPr>
          <p:nvPr>
            <p:ph type="sldNum" sz="quarter" idx="5"/>
          </p:nvPr>
        </p:nvSpPr>
        <p:spPr/>
        <p:txBody>
          <a:bodyPr/>
          <a:lstStyle/>
          <a:p>
            <a:fld id="{DA6CAE06-38C7-49F5-B117-2E6591470A30}" type="slidenum">
              <a:rPr lang="en-GB" smtClean="0"/>
              <a:t>21</a:t>
            </a:fld>
            <a:endParaRPr lang="en-GB"/>
          </a:p>
        </p:txBody>
      </p:sp>
    </p:spTree>
    <p:extLst>
      <p:ext uri="{BB962C8B-B14F-4D97-AF65-F5344CB8AC3E}">
        <p14:creationId xmlns:p14="http://schemas.microsoft.com/office/powerpoint/2010/main" val="27881971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Mai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F6B9783-8A68-4E3F-AADC-3B3D3634F36C}"/>
              </a:ext>
            </a:extLst>
          </p:cNvPr>
          <p:cNvSpPr/>
          <p:nvPr/>
        </p:nvSpPr>
        <p:spPr>
          <a:xfrm>
            <a:off x="435429" y="2471057"/>
            <a:ext cx="8229600" cy="4027714"/>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7" name="Rectangle 6">
            <a:extLst>
              <a:ext uri="{FF2B5EF4-FFF2-40B4-BE49-F238E27FC236}">
                <a16:creationId xmlns:a16="http://schemas.microsoft.com/office/drawing/2014/main" id="{E0DB91CA-1826-40D7-895B-C73650B47F59}"/>
              </a:ext>
            </a:extLst>
          </p:cNvPr>
          <p:cNvSpPr/>
          <p:nvPr/>
        </p:nvSpPr>
        <p:spPr>
          <a:xfrm rot="21415764">
            <a:off x="-100139" y="1093297"/>
            <a:ext cx="9458436" cy="163285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pic>
        <p:nvPicPr>
          <p:cNvPr id="6" name="Picture 5">
            <a:extLst>
              <a:ext uri="{FF2B5EF4-FFF2-40B4-BE49-F238E27FC236}">
                <a16:creationId xmlns:a16="http://schemas.microsoft.com/office/drawing/2014/main" id="{A837CBE6-5BC3-4DB7-AFDC-FD541A374D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9005" y="76560"/>
            <a:ext cx="2901750" cy="2901750"/>
          </a:xfrm>
          <a:prstGeom prst="rect">
            <a:avLst/>
          </a:prstGeom>
          <a:effectLst>
            <a:outerShdw blurRad="50800" dist="254000" dir="2700000" algn="tl" rotWithShape="0">
              <a:prstClr val="black">
                <a:alpha val="22000"/>
              </a:prstClr>
            </a:outerShdw>
          </a:effectLst>
        </p:spPr>
      </p:pic>
      <p:sp>
        <p:nvSpPr>
          <p:cNvPr id="8" name="Title 7">
            <a:extLst>
              <a:ext uri="{FF2B5EF4-FFF2-40B4-BE49-F238E27FC236}">
                <a16:creationId xmlns:a16="http://schemas.microsoft.com/office/drawing/2014/main" id="{2BD23C8D-9CC2-4C23-A9B9-F4085528CC9C}"/>
              </a:ext>
            </a:extLst>
          </p:cNvPr>
          <p:cNvSpPr>
            <a:spLocks noGrp="1"/>
          </p:cNvSpPr>
          <p:nvPr>
            <p:ph type="title"/>
          </p:nvPr>
        </p:nvSpPr>
        <p:spPr>
          <a:xfrm rot="21413754">
            <a:off x="29960" y="1190728"/>
            <a:ext cx="8083563" cy="1325563"/>
          </a:xfrm>
          <a:prstGeom prst="rect">
            <a:avLst/>
          </a:prstGeom>
        </p:spPr>
        <p:txBody>
          <a:bodyPr anchor="ctr"/>
          <a:lstStyle>
            <a:lvl1pPr>
              <a:defRPr sz="6600"/>
            </a:lvl1pPr>
          </a:lstStyle>
          <a:p>
            <a:r>
              <a:rPr lang="en-US"/>
              <a:t>Click to edit Master title style</a:t>
            </a:r>
            <a:endParaRPr lang="en-GB"/>
          </a:p>
        </p:txBody>
      </p:sp>
      <p:sp>
        <p:nvSpPr>
          <p:cNvPr id="2" name="Hexagon 1">
            <a:extLst>
              <a:ext uri="{FF2B5EF4-FFF2-40B4-BE49-F238E27FC236}">
                <a16:creationId xmlns:a16="http://schemas.microsoft.com/office/drawing/2014/main" id="{9FE6A164-9B17-4562-83F7-F45F0A619F3C}"/>
              </a:ext>
            </a:extLst>
          </p:cNvPr>
          <p:cNvSpPr/>
          <p:nvPr/>
        </p:nvSpPr>
        <p:spPr>
          <a:xfrm rot="16200000" flipH="1">
            <a:off x="577374" y="3561117"/>
            <a:ext cx="2978310" cy="2429766"/>
          </a:xfrm>
          <a:prstGeom prst="hexagon">
            <a:avLst>
              <a:gd name="adj" fmla="val 28498"/>
              <a:gd name="vf" fmla="val 115470"/>
            </a:avLst>
          </a:prstGeom>
          <a:blipFill dpi="0" rotWithShape="0">
            <a:blip r:embed="rId4">
              <a:extLst>
                <a:ext uri="{BEBA8EAE-BF5A-486C-A8C5-ECC9F3942E4B}">
                  <a14:imgProps xmlns:a14="http://schemas.microsoft.com/office/drawing/2010/main">
                    <a14:imgLayer r:embed="rId5">
                      <a14:imgEffect>
                        <a14:saturation sat="0"/>
                      </a14:imgEffect>
                    </a14:imgLayer>
                  </a14:imgProps>
                </a:ext>
              </a:extLst>
            </a:blip>
            <a:srcRect/>
            <a:stretch>
              <a:fillRect/>
            </a:stretch>
          </a:blipFill>
          <a:ln w="76200">
            <a:solidFill>
              <a:srgbClr val="C00000"/>
            </a:solid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Tree>
    <p:extLst>
      <p:ext uri="{BB962C8B-B14F-4D97-AF65-F5344CB8AC3E}">
        <p14:creationId xmlns:p14="http://schemas.microsoft.com/office/powerpoint/2010/main" val="3130938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Full - Title &amp; Content">
    <p:bg>
      <p:bgPr>
        <a:solidFill>
          <a:schemeClr val="bg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1798A5D-6CAD-4E1E-87AC-BB13F0DEB1B0}"/>
              </a:ext>
            </a:extLst>
          </p:cNvPr>
          <p:cNvPicPr>
            <a:picLocks noChangeAspect="1"/>
          </p:cNvPicPr>
          <p:nvPr/>
        </p:nvPicPr>
        <p:blipFill rotWithShape="1">
          <a:blip r:embed="rId2"/>
          <a:srcRect l="19354" b="11044"/>
          <a:stretch/>
        </p:blipFill>
        <p:spPr>
          <a:xfrm>
            <a:off x="-1" y="952123"/>
            <a:ext cx="2571395" cy="5905878"/>
          </a:xfrm>
          <a:prstGeom prst="rect">
            <a:avLst/>
          </a:prstGeom>
        </p:spPr>
      </p:pic>
      <p:pic>
        <p:nvPicPr>
          <p:cNvPr id="19" name="Picture 18">
            <a:extLst>
              <a:ext uri="{FF2B5EF4-FFF2-40B4-BE49-F238E27FC236}">
                <a16:creationId xmlns:a16="http://schemas.microsoft.com/office/drawing/2014/main" id="{621A2C1D-70DA-4C41-9B3F-E50A9927C8AD}"/>
              </a:ext>
            </a:extLst>
          </p:cNvPr>
          <p:cNvPicPr>
            <a:picLocks noChangeAspect="1"/>
          </p:cNvPicPr>
          <p:nvPr/>
        </p:nvPicPr>
        <p:blipFill rotWithShape="1">
          <a:blip r:embed="rId3"/>
          <a:srcRect t="10850" r="29410"/>
          <a:stretch/>
        </p:blipFill>
        <p:spPr>
          <a:xfrm>
            <a:off x="9067258" y="-1"/>
            <a:ext cx="3124742" cy="611390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sp>
        <p:nvSpPr>
          <p:cNvPr id="11" name="Hexagon 10">
            <a:extLst>
              <a:ext uri="{FF2B5EF4-FFF2-40B4-BE49-F238E27FC236}">
                <a16:creationId xmlns:a16="http://schemas.microsoft.com/office/drawing/2014/main" id="{EBB24C6C-BFC3-48FC-BA31-6C07ECB64A47}"/>
              </a:ext>
            </a:extLst>
          </p:cNvPr>
          <p:cNvSpPr/>
          <p:nvPr/>
        </p:nvSpPr>
        <p:spPr>
          <a:xfrm rot="5400000">
            <a:off x="9886981" y="2252853"/>
            <a:ext cx="1971264" cy="1608197"/>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957468"/>
            <a:ext cx="1841098" cy="1841098"/>
          </a:xfrm>
          <a:prstGeom prst="rect">
            <a:avLst/>
          </a:prstGeom>
          <a:effectLst>
            <a:outerShdw blurRad="50800" dist="254000" dir="2700000" algn="tl" rotWithShape="0">
              <a:prstClr val="black">
                <a:alpha val="22000"/>
              </a:prstClr>
            </a:outerShdw>
          </a:effectLst>
        </p:spPr>
      </p:pic>
      <p:sp>
        <p:nvSpPr>
          <p:cNvPr id="17" name="Text Placeholder 16">
            <a:extLst>
              <a:ext uri="{FF2B5EF4-FFF2-40B4-BE49-F238E27FC236}">
                <a16:creationId xmlns:a16="http://schemas.microsoft.com/office/drawing/2014/main" id="{4255F87A-092C-4ACF-84A6-FB54353D9CB7}"/>
              </a:ext>
            </a:extLst>
          </p:cNvPr>
          <p:cNvSpPr>
            <a:spLocks noGrp="1"/>
          </p:cNvSpPr>
          <p:nvPr>
            <p:ph type="body" sz="quarter" idx="10"/>
          </p:nvPr>
        </p:nvSpPr>
        <p:spPr>
          <a:xfrm>
            <a:off x="1806575" y="952500"/>
            <a:ext cx="7043738" cy="2378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0" name="Text Placeholder 19">
            <a:extLst>
              <a:ext uri="{FF2B5EF4-FFF2-40B4-BE49-F238E27FC236}">
                <a16:creationId xmlns:a16="http://schemas.microsoft.com/office/drawing/2014/main" id="{150E51E1-17B9-494B-B8AB-0D866AA00127}"/>
              </a:ext>
            </a:extLst>
          </p:cNvPr>
          <p:cNvSpPr>
            <a:spLocks noGrp="1"/>
          </p:cNvSpPr>
          <p:nvPr>
            <p:ph type="body" sz="quarter" idx="11"/>
          </p:nvPr>
        </p:nvSpPr>
        <p:spPr>
          <a:xfrm>
            <a:off x="2743200" y="3527425"/>
            <a:ext cx="7043738" cy="2378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3" name="Picture 2" descr="A close up of a logo&#10;&#10;Description generated with high confidence">
            <a:extLst>
              <a:ext uri="{FF2B5EF4-FFF2-40B4-BE49-F238E27FC236}">
                <a16:creationId xmlns:a16="http://schemas.microsoft.com/office/drawing/2014/main" id="{F4F6DC9D-B999-4F85-962F-E471F844F190}"/>
              </a:ext>
            </a:extLst>
          </p:cNvPr>
          <p:cNvPicPr>
            <a:picLocks noChangeAspect="1"/>
          </p:cNvPicPr>
          <p:nvPr/>
        </p:nvPicPr>
        <p:blipFill rotWithShape="1">
          <a:blip r:embed="rId5">
            <a:extLst>
              <a:ext uri="{28A0092B-C50C-407E-A947-70E740481C1C}">
                <a14:useLocalDpi xmlns:a14="http://schemas.microsoft.com/office/drawing/2010/main" val="0"/>
              </a:ext>
            </a:extLst>
          </a:blip>
          <a:srcRect t="87799" r="13381"/>
          <a:stretch/>
        </p:blipFill>
        <p:spPr>
          <a:xfrm>
            <a:off x="1680882" y="6003379"/>
            <a:ext cx="10560496" cy="836712"/>
          </a:xfrm>
          <a:prstGeom prst="rect">
            <a:avLst/>
          </a:prstGeom>
        </p:spPr>
      </p:pic>
      <p:pic>
        <p:nvPicPr>
          <p:cNvPr id="6" name="Picture 5">
            <a:extLst>
              <a:ext uri="{FF2B5EF4-FFF2-40B4-BE49-F238E27FC236}">
                <a16:creationId xmlns:a16="http://schemas.microsoft.com/office/drawing/2014/main" id="{8027DA74-8CE5-4407-BFFE-5D67462422AB}"/>
              </a:ext>
            </a:extLst>
          </p:cNvPr>
          <p:cNvPicPr>
            <a:picLocks noChangeAspect="1"/>
          </p:cNvPicPr>
          <p:nvPr/>
        </p:nvPicPr>
        <p:blipFill rotWithShape="1">
          <a:blip r:embed="rId6"/>
          <a:srcRect l="33079"/>
          <a:stretch/>
        </p:blipFill>
        <p:spPr>
          <a:xfrm>
            <a:off x="72008" y="6004866"/>
            <a:ext cx="1559496" cy="835225"/>
          </a:xfrm>
          <a:prstGeom prst="rect">
            <a:avLst/>
          </a:prstGeom>
        </p:spPr>
      </p:pic>
    </p:spTree>
    <p:extLst>
      <p:ext uri="{BB962C8B-B14F-4D97-AF65-F5344CB8AC3E}">
        <p14:creationId xmlns:p14="http://schemas.microsoft.com/office/powerpoint/2010/main" val="825758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Red Section - Title Only">
    <p:bg>
      <p:bgPr>
        <a:solidFill>
          <a:schemeClr val="bg1"/>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277200" y="453600"/>
            <a:ext cx="5528669" cy="609600"/>
          </a:xfrm>
          <a:prstGeom prst="rect">
            <a:avLst/>
          </a:prstGeom>
        </p:spPr>
        <p:txBody>
          <a:bodyPr>
            <a:normAutofit/>
          </a:bodyPr>
          <a:lstStyle>
            <a:lvl1pPr>
              <a:defRPr sz="3200">
                <a:solidFill>
                  <a:srgbClr val="B52741"/>
                </a:solidFill>
              </a:defRPr>
            </a:lvl1pPr>
          </a:lstStyle>
          <a:p>
            <a:r>
              <a:rPr lang="en-US"/>
              <a:t>Click to edit Master title style</a:t>
            </a:r>
          </a:p>
        </p:txBody>
      </p:sp>
      <p:pic>
        <p:nvPicPr>
          <p:cNvPr id="4" name="Picture 3" descr="A picture containing wall, building&#10;&#10;Description generated with high confidence">
            <a:extLst>
              <a:ext uri="{FF2B5EF4-FFF2-40B4-BE49-F238E27FC236}">
                <a16:creationId xmlns:a16="http://schemas.microsoft.com/office/drawing/2014/main" id="{6867320D-2E35-4CB2-955F-05D4A511AFC2}"/>
              </a:ext>
            </a:extLst>
          </p:cNvPr>
          <p:cNvPicPr>
            <a:picLocks noChangeAspect="1"/>
          </p:cNvPicPr>
          <p:nvPr/>
        </p:nvPicPr>
        <p:blipFill rotWithShape="1">
          <a:blip r:embed="rId2">
            <a:extLst>
              <a:ext uri="{28A0092B-C50C-407E-A947-70E740481C1C}">
                <a14:useLocalDpi xmlns:a14="http://schemas.microsoft.com/office/drawing/2010/main" val="0"/>
              </a:ext>
            </a:extLst>
          </a:blip>
          <a:srcRect l="1181" r="61019"/>
          <a:stretch/>
        </p:blipFill>
        <p:spPr>
          <a:xfrm>
            <a:off x="7578502" y="0"/>
            <a:ext cx="4608512" cy="6858000"/>
          </a:xfrm>
          <a:prstGeom prst="rect">
            <a:avLst/>
          </a:prstGeom>
        </p:spPr>
      </p:pic>
      <p:pic>
        <p:nvPicPr>
          <p:cNvPr id="2" name="Picture 1">
            <a:extLst>
              <a:ext uri="{FF2B5EF4-FFF2-40B4-BE49-F238E27FC236}">
                <a16:creationId xmlns:a16="http://schemas.microsoft.com/office/drawing/2014/main" id="{5F0556BC-B7AA-4953-93E3-A79EAB414F2A}"/>
              </a:ext>
            </a:extLst>
          </p:cNvPr>
          <p:cNvPicPr>
            <a:picLocks noChangeAspect="1"/>
          </p:cNvPicPr>
          <p:nvPr/>
        </p:nvPicPr>
        <p:blipFill rotWithShape="1">
          <a:blip r:embed="rId3"/>
          <a:srcRect l="19354" b="11044"/>
          <a:stretch/>
        </p:blipFill>
        <p:spPr>
          <a:xfrm>
            <a:off x="-1" y="3047999"/>
            <a:ext cx="1658859" cy="3810001"/>
          </a:xfrm>
          <a:prstGeom prst="rect">
            <a:avLst/>
          </a:prstGeom>
        </p:spPr>
      </p:pic>
      <p:sp>
        <p:nvSpPr>
          <p:cNvPr id="7" name="Hexagon 6">
            <a:extLst>
              <a:ext uri="{FF2B5EF4-FFF2-40B4-BE49-F238E27FC236}">
                <a16:creationId xmlns:a16="http://schemas.microsoft.com/office/drawing/2014/main" id="{73BBE2A2-62A1-427D-A7EC-5FD529706699}"/>
              </a:ext>
            </a:extLst>
          </p:cNvPr>
          <p:cNvSpPr/>
          <p:nvPr/>
        </p:nvSpPr>
        <p:spPr>
          <a:xfrm rot="5400000">
            <a:off x="5950156" y="283759"/>
            <a:ext cx="1484059" cy="1192371"/>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Tree>
    <p:extLst>
      <p:ext uri="{BB962C8B-B14F-4D97-AF65-F5344CB8AC3E}">
        <p14:creationId xmlns:p14="http://schemas.microsoft.com/office/powerpoint/2010/main" val="1320391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Grey Section - Title Only">
    <p:bg>
      <p:bgPr>
        <a:solidFill>
          <a:schemeClr val="bg1"/>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4540264" y="260648"/>
            <a:ext cx="6898920" cy="609600"/>
          </a:xfrm>
          <a:prstGeom prst="rect">
            <a:avLst/>
          </a:prstGeom>
        </p:spPr>
        <p:txBody>
          <a:bodyPr>
            <a:normAutofit/>
          </a:bodyPr>
          <a:lstStyle>
            <a:lvl1pPr>
              <a:defRPr sz="3200">
                <a:solidFill>
                  <a:srgbClr val="B52741"/>
                </a:solidFill>
              </a:defRPr>
            </a:lvl1pPr>
          </a:lstStyle>
          <a:p>
            <a:r>
              <a:rPr lang="en-US"/>
              <a:t>Click to edit Master title style</a:t>
            </a:r>
          </a:p>
        </p:txBody>
      </p:sp>
      <p:pic>
        <p:nvPicPr>
          <p:cNvPr id="4" name="Picture 3" descr="A picture containing wall, building&#10;&#10;Description generated with high confidence">
            <a:extLst>
              <a:ext uri="{FF2B5EF4-FFF2-40B4-BE49-F238E27FC236}">
                <a16:creationId xmlns:a16="http://schemas.microsoft.com/office/drawing/2014/main" id="{6867320D-2E35-4CB2-955F-05D4A511AFC2}"/>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1181" r="69892"/>
          <a:stretch/>
        </p:blipFill>
        <p:spPr>
          <a:xfrm>
            <a:off x="-23030" y="5924"/>
            <a:ext cx="3526742" cy="6858000"/>
          </a:xfrm>
          <a:prstGeom prst="rect">
            <a:avLst/>
          </a:prstGeom>
        </p:spPr>
      </p:pic>
      <p:pic>
        <p:nvPicPr>
          <p:cNvPr id="6" name="Picture 5">
            <a:extLst>
              <a:ext uri="{FF2B5EF4-FFF2-40B4-BE49-F238E27FC236}">
                <a16:creationId xmlns:a16="http://schemas.microsoft.com/office/drawing/2014/main" id="{5487ED02-639A-45C8-8FA2-92C53D2023CC}"/>
              </a:ext>
            </a:extLst>
          </p:cNvPr>
          <p:cNvPicPr>
            <a:picLocks noChangeAspect="1"/>
          </p:cNvPicPr>
          <p:nvPr/>
        </p:nvPicPr>
        <p:blipFill rotWithShape="1">
          <a:blip r:embed="rId4"/>
          <a:srcRect l="33079"/>
          <a:stretch/>
        </p:blipFill>
        <p:spPr>
          <a:xfrm>
            <a:off x="3559351" y="6022775"/>
            <a:ext cx="1559496" cy="835225"/>
          </a:xfrm>
          <a:prstGeom prst="rect">
            <a:avLst/>
          </a:prstGeom>
        </p:spPr>
      </p:pic>
      <p:pic>
        <p:nvPicPr>
          <p:cNvPr id="12" name="Picture 11">
            <a:extLst>
              <a:ext uri="{FF2B5EF4-FFF2-40B4-BE49-F238E27FC236}">
                <a16:creationId xmlns:a16="http://schemas.microsoft.com/office/drawing/2014/main" id="{1FBA31F9-9C52-4FFF-9766-7E00784170A6}"/>
              </a:ext>
            </a:extLst>
          </p:cNvPr>
          <p:cNvPicPr>
            <a:picLocks noChangeAspect="1"/>
          </p:cNvPicPr>
          <p:nvPr/>
        </p:nvPicPr>
        <p:blipFill rotWithShape="1">
          <a:blip r:embed="rId5"/>
          <a:srcRect r="26017"/>
          <a:stretch/>
        </p:blipFill>
        <p:spPr>
          <a:xfrm>
            <a:off x="10505102" y="1182131"/>
            <a:ext cx="1686898" cy="4840644"/>
          </a:xfrm>
          <a:prstGeom prst="rect">
            <a:avLst/>
          </a:prstGeom>
        </p:spPr>
      </p:pic>
    </p:spTree>
    <p:extLst>
      <p:ext uri="{BB962C8B-B14F-4D97-AF65-F5344CB8AC3E}">
        <p14:creationId xmlns:p14="http://schemas.microsoft.com/office/powerpoint/2010/main" val="2857425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51622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0DB91CA-1826-40D7-895B-C73650B47F59}"/>
              </a:ext>
            </a:extLst>
          </p:cNvPr>
          <p:cNvSpPr/>
          <p:nvPr/>
        </p:nvSpPr>
        <p:spPr>
          <a:xfrm rot="21415764">
            <a:off x="-182566" y="2547478"/>
            <a:ext cx="11888810" cy="163285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8" name="Title 7">
            <a:extLst>
              <a:ext uri="{FF2B5EF4-FFF2-40B4-BE49-F238E27FC236}">
                <a16:creationId xmlns:a16="http://schemas.microsoft.com/office/drawing/2014/main" id="{2BD23C8D-9CC2-4C23-A9B9-F4085528CC9C}"/>
              </a:ext>
            </a:extLst>
          </p:cNvPr>
          <p:cNvSpPr>
            <a:spLocks noGrp="1"/>
          </p:cNvSpPr>
          <p:nvPr>
            <p:ph type="title"/>
          </p:nvPr>
        </p:nvSpPr>
        <p:spPr>
          <a:xfrm rot="21413754">
            <a:off x="325628" y="2701126"/>
            <a:ext cx="10872421" cy="1325563"/>
          </a:xfrm>
          <a:prstGeom prst="rect">
            <a:avLst/>
          </a:prstGeom>
        </p:spPr>
        <p:txBody>
          <a:bodyPr anchor="ctr"/>
          <a:lstStyle>
            <a:lvl1pPr>
              <a:defRPr sz="6600"/>
            </a:lvl1pPr>
          </a:lstStyle>
          <a:p>
            <a:r>
              <a:rPr lang="en-US"/>
              <a:t>Click to edit Master title style</a:t>
            </a:r>
            <a:endParaRPr lang="en-GB"/>
          </a:p>
        </p:txBody>
      </p:sp>
      <p:pic>
        <p:nvPicPr>
          <p:cNvPr id="3" name="Picture 2">
            <a:extLst>
              <a:ext uri="{FF2B5EF4-FFF2-40B4-BE49-F238E27FC236}">
                <a16:creationId xmlns:a16="http://schemas.microsoft.com/office/drawing/2014/main" id="{59CC7922-641C-4B18-83FF-E5F553D50B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05" y="176388"/>
            <a:ext cx="1301910" cy="1301910"/>
          </a:xfrm>
          <a:prstGeom prst="rect">
            <a:avLst/>
          </a:prstGeom>
          <a:effectLst>
            <a:outerShdw blurRad="50800" dist="254000" dir="2700000" algn="tl" rotWithShape="0">
              <a:prstClr val="black">
                <a:alpha val="22000"/>
              </a:prstClr>
            </a:outerShdw>
          </a:effectLst>
        </p:spPr>
      </p:pic>
    </p:spTree>
    <p:extLst>
      <p:ext uri="{BB962C8B-B14F-4D97-AF65-F5344CB8AC3E}">
        <p14:creationId xmlns:p14="http://schemas.microsoft.com/office/powerpoint/2010/main" val="3583341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C5D6373-9BA6-410A-9744-B192279D96A6}"/>
              </a:ext>
            </a:extLst>
          </p:cNvPr>
          <p:cNvSpPr/>
          <p:nvPr/>
        </p:nvSpPr>
        <p:spPr>
          <a:xfrm>
            <a:off x="3581400" y="1892866"/>
            <a:ext cx="8229600" cy="4551255"/>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7" name="Rectangle 6">
            <a:extLst>
              <a:ext uri="{FF2B5EF4-FFF2-40B4-BE49-F238E27FC236}">
                <a16:creationId xmlns:a16="http://schemas.microsoft.com/office/drawing/2014/main" id="{E0DB91CA-1826-40D7-895B-C73650B47F59}"/>
              </a:ext>
            </a:extLst>
          </p:cNvPr>
          <p:cNvSpPr/>
          <p:nvPr/>
        </p:nvSpPr>
        <p:spPr>
          <a:xfrm>
            <a:off x="925286" y="413878"/>
            <a:ext cx="11261238" cy="163285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8" name="Title 7">
            <a:extLst>
              <a:ext uri="{FF2B5EF4-FFF2-40B4-BE49-F238E27FC236}">
                <a16:creationId xmlns:a16="http://schemas.microsoft.com/office/drawing/2014/main" id="{2BD23C8D-9CC2-4C23-A9B9-F4085528CC9C}"/>
              </a:ext>
            </a:extLst>
          </p:cNvPr>
          <p:cNvSpPr>
            <a:spLocks noGrp="1"/>
          </p:cNvSpPr>
          <p:nvPr>
            <p:ph type="title"/>
          </p:nvPr>
        </p:nvSpPr>
        <p:spPr>
          <a:xfrm>
            <a:off x="2656114" y="567525"/>
            <a:ext cx="9445449" cy="1325563"/>
          </a:xfrm>
          <a:prstGeom prst="rect">
            <a:avLst/>
          </a:prstGeom>
        </p:spPr>
        <p:txBody>
          <a:bodyPr anchor="ctr"/>
          <a:lstStyle>
            <a:lvl1pPr>
              <a:defRPr sz="6600"/>
            </a:lvl1pPr>
          </a:lstStyle>
          <a:p>
            <a:r>
              <a:rPr lang="en-US"/>
              <a:t>Click to edit Master title style</a:t>
            </a:r>
            <a:endParaRPr lang="en-GB"/>
          </a:p>
        </p:txBody>
      </p:sp>
      <p:pic>
        <p:nvPicPr>
          <p:cNvPr id="3" name="Picture 2">
            <a:extLst>
              <a:ext uri="{FF2B5EF4-FFF2-40B4-BE49-F238E27FC236}">
                <a16:creationId xmlns:a16="http://schemas.microsoft.com/office/drawing/2014/main" id="{59CC7922-641C-4B18-83FF-E5F553D50B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656114" cy="2656114"/>
          </a:xfrm>
          <a:prstGeom prst="rect">
            <a:avLst/>
          </a:prstGeom>
          <a:effectLst>
            <a:outerShdw blurRad="50800" dist="254000" dir="2700000" algn="tl" rotWithShape="0">
              <a:prstClr val="black">
                <a:alpha val="22000"/>
              </a:prstClr>
            </a:outerShdw>
          </a:effectLst>
        </p:spPr>
      </p:pic>
      <p:sp>
        <p:nvSpPr>
          <p:cNvPr id="6" name="Text Placeholder 5">
            <a:extLst>
              <a:ext uri="{FF2B5EF4-FFF2-40B4-BE49-F238E27FC236}">
                <a16:creationId xmlns:a16="http://schemas.microsoft.com/office/drawing/2014/main" id="{7C5792C0-FDEE-472F-A919-9944097058C2}"/>
              </a:ext>
            </a:extLst>
          </p:cNvPr>
          <p:cNvSpPr>
            <a:spLocks noGrp="1"/>
          </p:cNvSpPr>
          <p:nvPr>
            <p:ph type="body" sz="quarter" idx="10"/>
          </p:nvPr>
        </p:nvSpPr>
        <p:spPr>
          <a:xfrm>
            <a:off x="3832225" y="2297113"/>
            <a:ext cx="7750175" cy="3875087"/>
          </a:xfrm>
          <a:prstGeom prst="rect">
            <a:avLst/>
          </a:prstGeom>
        </p:spPr>
        <p:txBody>
          <a:bodyPr/>
          <a:lstStyle>
            <a:lvl1pPr>
              <a:defRPr sz="4800"/>
            </a:lvl1pPr>
            <a:lvl2pPr>
              <a:defRPr sz="4400"/>
            </a:lvl2pPr>
            <a:lvl3pPr>
              <a:defRPr sz="4000"/>
            </a:lvl3pPr>
            <a:lvl4pPr>
              <a:defRPr sz="3600"/>
            </a:lvl4pPr>
            <a:lvl5pPr>
              <a:defRPr sz="3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081375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Basic Title">
    <p:bg>
      <p:bgPr>
        <a:solidFill>
          <a:schemeClr val="bg1"/>
        </a:solidFill>
        <a:effectLst/>
      </p:bgPr>
    </p:bg>
    <p:spTree>
      <p:nvGrpSpPr>
        <p:cNvPr id="1" name=""/>
        <p:cNvGrpSpPr/>
        <p:nvPr/>
      </p:nvGrpSpPr>
      <p:grpSpPr>
        <a:xfrm>
          <a:off x="0" y="0"/>
          <a:ext cx="0" cy="0"/>
          <a:chOff x="0" y="0"/>
          <a:chExt cx="0" cy="0"/>
        </a:xfrm>
      </p:grpSpPr>
      <p:pic>
        <p:nvPicPr>
          <p:cNvPr id="2" name="Picture 1" descr="A close up of a logo&#10;&#10;Description generated with high confidence">
            <a:extLst>
              <a:ext uri="{FF2B5EF4-FFF2-40B4-BE49-F238E27FC236}">
                <a16:creationId xmlns:a16="http://schemas.microsoft.com/office/drawing/2014/main" id="{5A03844F-C65E-4B79-8F27-1785B143BD19}"/>
              </a:ext>
            </a:extLst>
          </p:cNvPr>
          <p:cNvPicPr>
            <a:picLocks noChangeAspect="1"/>
          </p:cNvPicPr>
          <p:nvPr/>
        </p:nvPicPr>
        <p:blipFill rotWithShape="1">
          <a:blip r:embed="rId2">
            <a:extLst>
              <a:ext uri="{28A0092B-C50C-407E-A947-70E740481C1C}">
                <a14:useLocalDpi xmlns:a14="http://schemas.microsoft.com/office/drawing/2010/main" val="0"/>
              </a:ext>
            </a:extLst>
          </a:blip>
          <a:srcRect t="87799" r="13381"/>
          <a:stretch/>
        </p:blipFill>
        <p:spPr>
          <a:xfrm>
            <a:off x="0" y="6021288"/>
            <a:ext cx="10560496" cy="836712"/>
          </a:xfrm>
          <a:prstGeom prst="rect">
            <a:avLst/>
          </a:prstGeom>
        </p:spPr>
      </p:pic>
      <p:pic>
        <p:nvPicPr>
          <p:cNvPr id="5" name="Picture 4">
            <a:extLst>
              <a:ext uri="{FF2B5EF4-FFF2-40B4-BE49-F238E27FC236}">
                <a16:creationId xmlns:a16="http://schemas.microsoft.com/office/drawing/2014/main" id="{1108A3AC-7248-4B25-AAB7-8FA1B299DA37}"/>
              </a:ext>
            </a:extLst>
          </p:cNvPr>
          <p:cNvPicPr>
            <a:picLocks noChangeAspect="1"/>
          </p:cNvPicPr>
          <p:nvPr/>
        </p:nvPicPr>
        <p:blipFill rotWithShape="1">
          <a:blip r:embed="rId3"/>
          <a:srcRect l="33079"/>
          <a:stretch/>
        </p:blipFill>
        <p:spPr>
          <a:xfrm>
            <a:off x="10632504" y="6022775"/>
            <a:ext cx="1559496" cy="83522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911424" y="229444"/>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741" y="199760"/>
            <a:ext cx="668968" cy="668968"/>
          </a:xfrm>
          <a:prstGeom prst="rect">
            <a:avLst/>
          </a:prstGeom>
        </p:spPr>
      </p:pic>
    </p:spTree>
    <p:extLst>
      <p:ext uri="{BB962C8B-B14F-4D97-AF65-F5344CB8AC3E}">
        <p14:creationId xmlns:p14="http://schemas.microsoft.com/office/powerpoint/2010/main" val="2385126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asic No Titl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B2F80B6-0EF4-4FF2-BD24-C0E26691DFB7}"/>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spTree>
    <p:extLst>
      <p:ext uri="{BB962C8B-B14F-4D97-AF65-F5344CB8AC3E}">
        <p14:creationId xmlns:p14="http://schemas.microsoft.com/office/powerpoint/2010/main" val="428901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1_Basic No Titl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936E37-9A72-457A-B271-6439FD911AA8}"/>
              </a:ext>
            </a:extLst>
          </p:cNvPr>
          <p:cNvPicPr>
            <a:picLocks noChangeAspect="1"/>
          </p:cNvPicPr>
          <p:nvPr/>
        </p:nvPicPr>
        <p:blipFill rotWithShape="1">
          <a:blip r:embed="rId2"/>
          <a:srcRect t="10850" r="29410"/>
          <a:stretch/>
        </p:blipFill>
        <p:spPr>
          <a:xfrm>
            <a:off x="10372716" y="0"/>
            <a:ext cx="1819283" cy="3559630"/>
          </a:xfrm>
          <a:prstGeom prst="rect">
            <a:avLst/>
          </a:prstGeom>
        </p:spPr>
      </p:pic>
      <p:pic>
        <p:nvPicPr>
          <p:cNvPr id="6" name="Picture 5">
            <a:extLst>
              <a:ext uri="{FF2B5EF4-FFF2-40B4-BE49-F238E27FC236}">
                <a16:creationId xmlns:a16="http://schemas.microsoft.com/office/drawing/2014/main" id="{D0BD8C14-505F-49D7-957D-91C62A0F2E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24308" y="208109"/>
            <a:ext cx="1276640" cy="1276640"/>
          </a:xfrm>
          <a:prstGeom prst="rect">
            <a:avLst/>
          </a:prstGeom>
          <a:effectLst>
            <a:outerShdw blurRad="50800" dist="254000" dir="2700000" algn="tl" rotWithShape="0">
              <a:prstClr val="black">
                <a:alpha val="22000"/>
              </a:prstClr>
            </a:outerShdw>
          </a:effectLst>
        </p:spPr>
      </p:pic>
      <p:sp>
        <p:nvSpPr>
          <p:cNvPr id="8" name="Hexagon 7">
            <a:extLst>
              <a:ext uri="{FF2B5EF4-FFF2-40B4-BE49-F238E27FC236}">
                <a16:creationId xmlns:a16="http://schemas.microsoft.com/office/drawing/2014/main" id="{08A49EB9-F02A-4F6F-AE47-50F98980B7F7}"/>
              </a:ext>
            </a:extLst>
          </p:cNvPr>
          <p:cNvSpPr/>
          <p:nvPr/>
        </p:nvSpPr>
        <p:spPr>
          <a:xfrm rot="5400000">
            <a:off x="10068741" y="1901743"/>
            <a:ext cx="1324011" cy="1080155"/>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9" name="Title 1">
            <a:extLst>
              <a:ext uri="{FF2B5EF4-FFF2-40B4-BE49-F238E27FC236}">
                <a16:creationId xmlns:a16="http://schemas.microsoft.com/office/drawing/2014/main" id="{BBCE4D47-5390-4CA0-8B63-1ECD478E4526}"/>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spTree>
    <p:extLst>
      <p:ext uri="{BB962C8B-B14F-4D97-AF65-F5344CB8AC3E}">
        <p14:creationId xmlns:p14="http://schemas.microsoft.com/office/powerpoint/2010/main" val="485898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td - Title Only">
    <p:bg>
      <p:bgPr>
        <a:solidFill>
          <a:schemeClr val="bg1"/>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21A2C1D-70DA-4C41-9B3F-E50A9927C8AD}"/>
              </a:ext>
            </a:extLst>
          </p:cNvPr>
          <p:cNvPicPr>
            <a:picLocks noChangeAspect="1"/>
          </p:cNvPicPr>
          <p:nvPr/>
        </p:nvPicPr>
        <p:blipFill rotWithShape="1">
          <a:blip r:embed="rId2"/>
          <a:srcRect t="10850" r="29410"/>
          <a:stretch/>
        </p:blipFill>
        <p:spPr>
          <a:xfrm>
            <a:off x="9067258" y="-1"/>
            <a:ext cx="3124742" cy="6113905"/>
          </a:xfrm>
          <a:prstGeom prst="rect">
            <a:avLst/>
          </a:prstGeom>
        </p:spPr>
      </p:pic>
      <p:pic>
        <p:nvPicPr>
          <p:cNvPr id="2" name="Picture 1" descr="A close up of a logo&#10;&#10;Description generated with high confidence">
            <a:extLst>
              <a:ext uri="{FF2B5EF4-FFF2-40B4-BE49-F238E27FC236}">
                <a16:creationId xmlns:a16="http://schemas.microsoft.com/office/drawing/2014/main" id="{5A03844F-C65E-4B79-8F27-1785B143BD19}"/>
              </a:ext>
            </a:extLst>
          </p:cNvPr>
          <p:cNvPicPr>
            <a:picLocks noChangeAspect="1"/>
          </p:cNvPicPr>
          <p:nvPr/>
        </p:nvPicPr>
        <p:blipFill rotWithShape="1">
          <a:blip r:embed="rId3">
            <a:extLst>
              <a:ext uri="{28A0092B-C50C-407E-A947-70E740481C1C}">
                <a14:useLocalDpi xmlns:a14="http://schemas.microsoft.com/office/drawing/2010/main" val="0"/>
              </a:ext>
            </a:extLst>
          </a:blip>
          <a:srcRect t="87799" r="13381"/>
          <a:stretch/>
        </p:blipFill>
        <p:spPr>
          <a:xfrm>
            <a:off x="1680882" y="6003379"/>
            <a:ext cx="10560496" cy="836712"/>
          </a:xfrm>
          <a:prstGeom prst="rect">
            <a:avLst/>
          </a:prstGeom>
        </p:spPr>
      </p:pic>
      <p:pic>
        <p:nvPicPr>
          <p:cNvPr id="5" name="Picture 4">
            <a:extLst>
              <a:ext uri="{FF2B5EF4-FFF2-40B4-BE49-F238E27FC236}">
                <a16:creationId xmlns:a16="http://schemas.microsoft.com/office/drawing/2014/main" id="{1108A3AC-7248-4B25-AAB7-8FA1B299DA37}"/>
              </a:ext>
            </a:extLst>
          </p:cNvPr>
          <p:cNvPicPr>
            <a:picLocks noChangeAspect="1"/>
          </p:cNvPicPr>
          <p:nvPr/>
        </p:nvPicPr>
        <p:blipFill rotWithShape="1">
          <a:blip r:embed="rId4"/>
          <a:srcRect l="33079"/>
          <a:stretch/>
        </p:blipFill>
        <p:spPr>
          <a:xfrm>
            <a:off x="72008" y="6004866"/>
            <a:ext cx="1559496" cy="83522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92899" y="2729303"/>
            <a:ext cx="1841098" cy="1841098"/>
          </a:xfrm>
          <a:prstGeom prst="rect">
            <a:avLst/>
          </a:prstGeom>
          <a:effectLst>
            <a:outerShdw blurRad="50800" dist="254000" dir="2700000" algn="tl" rotWithShape="0">
              <a:prstClr val="black">
                <a:alpha val="22000"/>
              </a:prstClr>
            </a:outerShdw>
          </a:effectLst>
        </p:spPr>
      </p:pic>
      <p:sp>
        <p:nvSpPr>
          <p:cNvPr id="11" name="Hexagon 10">
            <a:extLst>
              <a:ext uri="{FF2B5EF4-FFF2-40B4-BE49-F238E27FC236}">
                <a16:creationId xmlns:a16="http://schemas.microsoft.com/office/drawing/2014/main" id="{EBB24C6C-BFC3-48FC-BA31-6C07ECB64A47}"/>
              </a:ext>
            </a:extLst>
          </p:cNvPr>
          <p:cNvSpPr/>
          <p:nvPr/>
        </p:nvSpPr>
        <p:spPr>
          <a:xfrm rot="5400000">
            <a:off x="8146708" y="271567"/>
            <a:ext cx="1841098" cy="1502005"/>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Tree>
    <p:extLst>
      <p:ext uri="{BB962C8B-B14F-4D97-AF65-F5344CB8AC3E}">
        <p14:creationId xmlns:p14="http://schemas.microsoft.com/office/powerpoint/2010/main" val="3307483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td - Title &amp; Content">
    <p:bg>
      <p:bgPr>
        <a:solidFill>
          <a:schemeClr val="bg1"/>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21A2C1D-70DA-4C41-9B3F-E50A9927C8AD}"/>
              </a:ext>
            </a:extLst>
          </p:cNvPr>
          <p:cNvPicPr>
            <a:picLocks noChangeAspect="1"/>
          </p:cNvPicPr>
          <p:nvPr/>
        </p:nvPicPr>
        <p:blipFill rotWithShape="1">
          <a:blip r:embed="rId2"/>
          <a:srcRect t="10850" r="29410"/>
          <a:stretch/>
        </p:blipFill>
        <p:spPr>
          <a:xfrm>
            <a:off x="9067258" y="-1"/>
            <a:ext cx="3124742" cy="611390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92899" y="2729303"/>
            <a:ext cx="1841098" cy="1841098"/>
          </a:xfrm>
          <a:prstGeom prst="rect">
            <a:avLst/>
          </a:prstGeom>
          <a:effectLst>
            <a:outerShdw blurRad="50800" dist="254000" dir="2700000" algn="tl" rotWithShape="0">
              <a:prstClr val="black">
                <a:alpha val="22000"/>
              </a:prstClr>
            </a:outerShdw>
          </a:effectLst>
        </p:spPr>
      </p:pic>
      <p:sp>
        <p:nvSpPr>
          <p:cNvPr id="11" name="Hexagon 10">
            <a:extLst>
              <a:ext uri="{FF2B5EF4-FFF2-40B4-BE49-F238E27FC236}">
                <a16:creationId xmlns:a16="http://schemas.microsoft.com/office/drawing/2014/main" id="{EBB24C6C-BFC3-48FC-BA31-6C07ECB64A47}"/>
              </a:ext>
            </a:extLst>
          </p:cNvPr>
          <p:cNvSpPr/>
          <p:nvPr/>
        </p:nvSpPr>
        <p:spPr>
          <a:xfrm rot="5400000">
            <a:off x="8146708" y="271567"/>
            <a:ext cx="1841098" cy="1502005"/>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6" name="Text Placeholder 5">
            <a:extLst>
              <a:ext uri="{FF2B5EF4-FFF2-40B4-BE49-F238E27FC236}">
                <a16:creationId xmlns:a16="http://schemas.microsoft.com/office/drawing/2014/main" id="{39731E01-4289-4F55-9A9D-3A2FEE83F7B5}"/>
              </a:ext>
            </a:extLst>
          </p:cNvPr>
          <p:cNvSpPr>
            <a:spLocks noGrp="1"/>
          </p:cNvSpPr>
          <p:nvPr>
            <p:ph type="body" sz="quarter" idx="10"/>
          </p:nvPr>
        </p:nvSpPr>
        <p:spPr>
          <a:xfrm>
            <a:off x="225425" y="1044575"/>
            <a:ext cx="7961313" cy="473551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3" name="Picture 2" descr="A close up of a logo&#10;&#10;Description generated with high confidence">
            <a:extLst>
              <a:ext uri="{FF2B5EF4-FFF2-40B4-BE49-F238E27FC236}">
                <a16:creationId xmlns:a16="http://schemas.microsoft.com/office/drawing/2014/main" id="{C2FE730E-2885-4F9E-88E6-A3AFF6A18C9F}"/>
              </a:ext>
            </a:extLst>
          </p:cNvPr>
          <p:cNvPicPr>
            <a:picLocks noChangeAspect="1"/>
          </p:cNvPicPr>
          <p:nvPr/>
        </p:nvPicPr>
        <p:blipFill rotWithShape="1">
          <a:blip r:embed="rId4">
            <a:extLst>
              <a:ext uri="{28A0092B-C50C-407E-A947-70E740481C1C}">
                <a14:useLocalDpi xmlns:a14="http://schemas.microsoft.com/office/drawing/2010/main" val="0"/>
              </a:ext>
            </a:extLst>
          </a:blip>
          <a:srcRect t="87799" r="13381"/>
          <a:stretch/>
        </p:blipFill>
        <p:spPr>
          <a:xfrm>
            <a:off x="1680882" y="6003379"/>
            <a:ext cx="10560496" cy="836712"/>
          </a:xfrm>
          <a:prstGeom prst="rect">
            <a:avLst/>
          </a:prstGeom>
        </p:spPr>
      </p:pic>
      <p:pic>
        <p:nvPicPr>
          <p:cNvPr id="8" name="Picture 7">
            <a:extLst>
              <a:ext uri="{FF2B5EF4-FFF2-40B4-BE49-F238E27FC236}">
                <a16:creationId xmlns:a16="http://schemas.microsoft.com/office/drawing/2014/main" id="{9C9E3F69-4495-410F-AE49-6BCA1BB20279}"/>
              </a:ext>
            </a:extLst>
          </p:cNvPr>
          <p:cNvPicPr>
            <a:picLocks noChangeAspect="1"/>
          </p:cNvPicPr>
          <p:nvPr/>
        </p:nvPicPr>
        <p:blipFill rotWithShape="1">
          <a:blip r:embed="rId5"/>
          <a:srcRect l="33079"/>
          <a:stretch/>
        </p:blipFill>
        <p:spPr>
          <a:xfrm>
            <a:off x="72008" y="6004866"/>
            <a:ext cx="1559496" cy="835225"/>
          </a:xfrm>
          <a:prstGeom prst="rect">
            <a:avLst/>
          </a:prstGeom>
        </p:spPr>
      </p:pic>
    </p:spTree>
    <p:extLst>
      <p:ext uri="{BB962C8B-B14F-4D97-AF65-F5344CB8AC3E}">
        <p14:creationId xmlns:p14="http://schemas.microsoft.com/office/powerpoint/2010/main" val="2892153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Full - TItle Only">
    <p:bg>
      <p:bgPr>
        <a:solidFill>
          <a:schemeClr val="bg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1798A5D-6CAD-4E1E-87AC-BB13F0DEB1B0}"/>
              </a:ext>
            </a:extLst>
          </p:cNvPr>
          <p:cNvPicPr>
            <a:picLocks noChangeAspect="1"/>
          </p:cNvPicPr>
          <p:nvPr/>
        </p:nvPicPr>
        <p:blipFill rotWithShape="1">
          <a:blip r:embed="rId2"/>
          <a:srcRect l="19354" b="11044"/>
          <a:stretch/>
        </p:blipFill>
        <p:spPr>
          <a:xfrm>
            <a:off x="-1" y="952123"/>
            <a:ext cx="2571395" cy="5905878"/>
          </a:xfrm>
          <a:prstGeom prst="rect">
            <a:avLst/>
          </a:prstGeom>
        </p:spPr>
      </p:pic>
      <p:pic>
        <p:nvPicPr>
          <p:cNvPr id="19" name="Picture 18">
            <a:extLst>
              <a:ext uri="{FF2B5EF4-FFF2-40B4-BE49-F238E27FC236}">
                <a16:creationId xmlns:a16="http://schemas.microsoft.com/office/drawing/2014/main" id="{621A2C1D-70DA-4C41-9B3F-E50A9927C8AD}"/>
              </a:ext>
            </a:extLst>
          </p:cNvPr>
          <p:cNvPicPr>
            <a:picLocks noChangeAspect="1"/>
          </p:cNvPicPr>
          <p:nvPr/>
        </p:nvPicPr>
        <p:blipFill rotWithShape="1">
          <a:blip r:embed="rId3"/>
          <a:srcRect t="10850" r="29410"/>
          <a:stretch/>
        </p:blipFill>
        <p:spPr>
          <a:xfrm>
            <a:off x="9067258" y="-1"/>
            <a:ext cx="3124742" cy="611390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sp>
        <p:nvSpPr>
          <p:cNvPr id="11" name="Hexagon 10">
            <a:extLst>
              <a:ext uri="{FF2B5EF4-FFF2-40B4-BE49-F238E27FC236}">
                <a16:creationId xmlns:a16="http://schemas.microsoft.com/office/drawing/2014/main" id="{EBB24C6C-BFC3-48FC-BA31-6C07ECB64A47}"/>
              </a:ext>
            </a:extLst>
          </p:cNvPr>
          <p:cNvSpPr/>
          <p:nvPr/>
        </p:nvSpPr>
        <p:spPr>
          <a:xfrm rot="5400000">
            <a:off x="9886981" y="2252853"/>
            <a:ext cx="1971264" cy="1608197"/>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88" y="3905062"/>
            <a:ext cx="1841098" cy="1841098"/>
          </a:xfrm>
          <a:prstGeom prst="rect">
            <a:avLst/>
          </a:prstGeom>
          <a:effectLst>
            <a:outerShdw blurRad="50800" dist="254000" dir="2700000" algn="tl" rotWithShape="0">
              <a:prstClr val="black">
                <a:alpha val="22000"/>
              </a:prstClr>
            </a:outerShdw>
          </a:effectLst>
        </p:spPr>
      </p:pic>
      <p:pic>
        <p:nvPicPr>
          <p:cNvPr id="3" name="Picture 2" descr="A close up of a logo&#10;&#10;Description generated with high confidence">
            <a:extLst>
              <a:ext uri="{FF2B5EF4-FFF2-40B4-BE49-F238E27FC236}">
                <a16:creationId xmlns:a16="http://schemas.microsoft.com/office/drawing/2014/main" id="{72C4AAA9-9947-4EB7-B345-4AEAB31ED4FA}"/>
              </a:ext>
            </a:extLst>
          </p:cNvPr>
          <p:cNvPicPr>
            <a:picLocks noChangeAspect="1"/>
          </p:cNvPicPr>
          <p:nvPr/>
        </p:nvPicPr>
        <p:blipFill rotWithShape="1">
          <a:blip r:embed="rId5">
            <a:extLst>
              <a:ext uri="{28A0092B-C50C-407E-A947-70E740481C1C}">
                <a14:useLocalDpi xmlns:a14="http://schemas.microsoft.com/office/drawing/2010/main" val="0"/>
              </a:ext>
            </a:extLst>
          </a:blip>
          <a:srcRect t="87799" r="13381"/>
          <a:stretch/>
        </p:blipFill>
        <p:spPr>
          <a:xfrm>
            <a:off x="1680882" y="6003379"/>
            <a:ext cx="10560496" cy="836712"/>
          </a:xfrm>
          <a:prstGeom prst="rect">
            <a:avLst/>
          </a:prstGeom>
        </p:spPr>
      </p:pic>
      <p:pic>
        <p:nvPicPr>
          <p:cNvPr id="6" name="Picture 5">
            <a:extLst>
              <a:ext uri="{FF2B5EF4-FFF2-40B4-BE49-F238E27FC236}">
                <a16:creationId xmlns:a16="http://schemas.microsoft.com/office/drawing/2014/main" id="{436F5CC0-D921-422F-BB88-53A874EF9F4C}"/>
              </a:ext>
            </a:extLst>
          </p:cNvPr>
          <p:cNvPicPr>
            <a:picLocks noChangeAspect="1"/>
          </p:cNvPicPr>
          <p:nvPr/>
        </p:nvPicPr>
        <p:blipFill rotWithShape="1">
          <a:blip r:embed="rId6"/>
          <a:srcRect l="33079"/>
          <a:stretch/>
        </p:blipFill>
        <p:spPr>
          <a:xfrm>
            <a:off x="72008" y="6004866"/>
            <a:ext cx="1559496" cy="835225"/>
          </a:xfrm>
          <a:prstGeom prst="rect">
            <a:avLst/>
          </a:prstGeom>
        </p:spPr>
      </p:pic>
    </p:spTree>
    <p:extLst>
      <p:ext uri="{BB962C8B-B14F-4D97-AF65-F5344CB8AC3E}">
        <p14:creationId xmlns:p14="http://schemas.microsoft.com/office/powerpoint/2010/main" val="396510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8B4E82-B4D9-4BC6-A64E-1B3EAEA7F90E}"/>
              </a:ext>
            </a:extLst>
          </p:cNvPr>
          <p:cNvPicPr>
            <a:picLocks noChangeAspect="1"/>
          </p:cNvPicPr>
          <p:nvPr/>
        </p:nvPicPr>
        <p:blipFill rotWithShape="1">
          <a:blip r:embed="rId15"/>
          <a:srcRect t="10850" r="29410"/>
          <a:stretch/>
        </p:blipFill>
        <p:spPr>
          <a:xfrm>
            <a:off x="10372716" y="0"/>
            <a:ext cx="1819283" cy="3559630"/>
          </a:xfrm>
          <a:prstGeom prst="rect">
            <a:avLst/>
          </a:prstGeom>
        </p:spPr>
      </p:pic>
      <p:pic>
        <p:nvPicPr>
          <p:cNvPr id="7" name="Picture 6" descr="A close up of a logo&#10;&#10;Description generated with high confidence">
            <a:extLst>
              <a:ext uri="{FF2B5EF4-FFF2-40B4-BE49-F238E27FC236}">
                <a16:creationId xmlns:a16="http://schemas.microsoft.com/office/drawing/2014/main" id="{660CEC5E-5014-4E55-84B3-4C7F6D2A5B59}"/>
              </a:ext>
            </a:extLst>
          </p:cNvPr>
          <p:cNvPicPr>
            <a:picLocks noChangeAspect="1"/>
          </p:cNvPicPr>
          <p:nvPr/>
        </p:nvPicPr>
        <p:blipFill rotWithShape="1">
          <a:blip r:embed="rId16">
            <a:extLst>
              <a:ext uri="{28A0092B-C50C-407E-A947-70E740481C1C}">
                <a14:useLocalDpi xmlns:a14="http://schemas.microsoft.com/office/drawing/2010/main" val="0"/>
              </a:ext>
            </a:extLst>
          </a:blip>
          <a:srcRect t="87799" r="13381"/>
          <a:stretch/>
        </p:blipFill>
        <p:spPr>
          <a:xfrm>
            <a:off x="1631503" y="6021288"/>
            <a:ext cx="10560496" cy="836712"/>
          </a:xfrm>
          <a:prstGeom prst="rect">
            <a:avLst/>
          </a:prstGeom>
        </p:spPr>
      </p:pic>
      <p:pic>
        <p:nvPicPr>
          <p:cNvPr id="9" name="Picture 8">
            <a:extLst>
              <a:ext uri="{FF2B5EF4-FFF2-40B4-BE49-F238E27FC236}">
                <a16:creationId xmlns:a16="http://schemas.microsoft.com/office/drawing/2014/main" id="{9E05B89C-49DA-45BA-BBB2-5910E8E97091}"/>
              </a:ext>
            </a:extLst>
          </p:cNvPr>
          <p:cNvPicPr>
            <a:picLocks noChangeAspect="1"/>
          </p:cNvPicPr>
          <p:nvPr/>
        </p:nvPicPr>
        <p:blipFill rotWithShape="1">
          <a:blip r:embed="rId17"/>
          <a:srcRect l="33079"/>
          <a:stretch/>
        </p:blipFill>
        <p:spPr>
          <a:xfrm>
            <a:off x="31739" y="6022775"/>
            <a:ext cx="1559496" cy="835225"/>
          </a:xfrm>
          <a:prstGeom prst="rect">
            <a:avLst/>
          </a:prstGeom>
        </p:spPr>
      </p:pic>
      <p:pic>
        <p:nvPicPr>
          <p:cNvPr id="11" name="Picture 10">
            <a:extLst>
              <a:ext uri="{FF2B5EF4-FFF2-40B4-BE49-F238E27FC236}">
                <a16:creationId xmlns:a16="http://schemas.microsoft.com/office/drawing/2014/main" id="{E3E671CC-E0C5-4D3D-86B2-94019585E5D2}"/>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0424308" y="208109"/>
            <a:ext cx="1276640" cy="1276640"/>
          </a:xfrm>
          <a:prstGeom prst="rect">
            <a:avLst/>
          </a:prstGeom>
          <a:effectLst>
            <a:outerShdw blurRad="50800" dist="254000" dir="2700000" algn="tl" rotWithShape="0">
              <a:prstClr val="black">
                <a:alpha val="22000"/>
              </a:prstClr>
            </a:outerShdw>
          </a:effectLst>
        </p:spPr>
      </p:pic>
      <p:sp>
        <p:nvSpPr>
          <p:cNvPr id="13" name="Hexagon 12">
            <a:extLst>
              <a:ext uri="{FF2B5EF4-FFF2-40B4-BE49-F238E27FC236}">
                <a16:creationId xmlns:a16="http://schemas.microsoft.com/office/drawing/2014/main" id="{BCB332CF-B20F-49A8-845E-E0F5D2168EF4}"/>
              </a:ext>
            </a:extLst>
          </p:cNvPr>
          <p:cNvSpPr/>
          <p:nvPr/>
        </p:nvSpPr>
        <p:spPr>
          <a:xfrm rot="5400000">
            <a:off x="10068741" y="1901743"/>
            <a:ext cx="1324011" cy="1080155"/>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Tree>
    <p:extLst>
      <p:ext uri="{BB962C8B-B14F-4D97-AF65-F5344CB8AC3E}">
        <p14:creationId xmlns:p14="http://schemas.microsoft.com/office/powerpoint/2010/main" val="1115112090"/>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17" r:id="rId6"/>
    <p:sldLayoutId id="2147483705" r:id="rId7"/>
    <p:sldLayoutId id="2147483706" r:id="rId8"/>
    <p:sldLayoutId id="2147483707" r:id="rId9"/>
    <p:sldLayoutId id="2147483708" r:id="rId10"/>
    <p:sldLayoutId id="2147483709" r:id="rId11"/>
    <p:sldLayoutId id="2147483710" r:id="rId12"/>
    <p:sldLayoutId id="2147483716"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ctr" defTabSz="896386" rtl="0" eaLnBrk="1" latinLnBrk="0" hangingPunct="1">
        <a:spcBef>
          <a:spcPct val="0"/>
        </a:spcBef>
        <a:buNone/>
        <a:defRPr sz="4313" kern="1200">
          <a:solidFill>
            <a:schemeClr val="tx1"/>
          </a:solidFill>
          <a:latin typeface="+mj-lt"/>
          <a:ea typeface="+mj-ea"/>
          <a:cs typeface="+mj-cs"/>
        </a:defRPr>
      </a:lvl1pPr>
    </p:titleStyle>
    <p:bodyStyle>
      <a:lvl1pPr marL="336145" indent="-336145" algn="l" defTabSz="896386" rtl="0" eaLnBrk="1" latinLnBrk="0" hangingPunct="1">
        <a:spcBef>
          <a:spcPct val="20000"/>
        </a:spcBef>
        <a:buFont typeface="Arial" pitchFamily="34" charset="0"/>
        <a:buChar char="•"/>
        <a:defRPr sz="3137" kern="1200">
          <a:solidFill>
            <a:schemeClr val="tx1"/>
          </a:solidFill>
          <a:latin typeface="+mn-lt"/>
          <a:ea typeface="+mn-ea"/>
          <a:cs typeface="+mn-cs"/>
        </a:defRPr>
      </a:lvl1pPr>
      <a:lvl2pPr marL="728314" indent="-280121" algn="l" defTabSz="896386" rtl="0" eaLnBrk="1" latinLnBrk="0" hangingPunct="1">
        <a:spcBef>
          <a:spcPct val="20000"/>
        </a:spcBef>
        <a:buFont typeface="Arial" pitchFamily="34" charset="0"/>
        <a:buChar char="–"/>
        <a:defRPr sz="2745" kern="1200">
          <a:solidFill>
            <a:schemeClr val="tx1"/>
          </a:solidFill>
          <a:latin typeface="+mn-lt"/>
          <a:ea typeface="+mn-ea"/>
          <a:cs typeface="+mn-cs"/>
        </a:defRPr>
      </a:lvl2pPr>
      <a:lvl3pPr marL="1120483" indent="-224097" algn="l" defTabSz="896386" rtl="0" eaLnBrk="1" latinLnBrk="0" hangingPunct="1">
        <a:spcBef>
          <a:spcPct val="20000"/>
        </a:spcBef>
        <a:buFont typeface="Arial" pitchFamily="34" charset="0"/>
        <a:buChar char="•"/>
        <a:defRPr sz="2353" kern="1200">
          <a:solidFill>
            <a:schemeClr val="tx1"/>
          </a:solidFill>
          <a:latin typeface="+mn-lt"/>
          <a:ea typeface="+mn-ea"/>
          <a:cs typeface="+mn-cs"/>
        </a:defRPr>
      </a:lvl3pPr>
      <a:lvl4pPr marL="1568676"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4pPr>
      <a:lvl5pPr marL="2016869"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5pPr>
      <a:lvl6pPr marL="2465062"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13256"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361449"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09642"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896386" rtl="0" eaLnBrk="1" latinLnBrk="0" hangingPunct="1">
        <a:defRPr sz="1765" kern="1200">
          <a:solidFill>
            <a:schemeClr val="tx1"/>
          </a:solidFill>
          <a:latin typeface="+mn-lt"/>
          <a:ea typeface="+mn-ea"/>
          <a:cs typeface="+mn-cs"/>
        </a:defRPr>
      </a:lvl1pPr>
      <a:lvl2pPr marL="448193" algn="l" defTabSz="896386" rtl="0" eaLnBrk="1" latinLnBrk="0" hangingPunct="1">
        <a:defRPr sz="1765" kern="1200">
          <a:solidFill>
            <a:schemeClr val="tx1"/>
          </a:solidFill>
          <a:latin typeface="+mn-lt"/>
          <a:ea typeface="+mn-ea"/>
          <a:cs typeface="+mn-cs"/>
        </a:defRPr>
      </a:lvl2pPr>
      <a:lvl3pPr marL="896386" algn="l" defTabSz="896386" rtl="0" eaLnBrk="1" latinLnBrk="0" hangingPunct="1">
        <a:defRPr sz="1765" kern="1200">
          <a:solidFill>
            <a:schemeClr val="tx1"/>
          </a:solidFill>
          <a:latin typeface="+mn-lt"/>
          <a:ea typeface="+mn-ea"/>
          <a:cs typeface="+mn-cs"/>
        </a:defRPr>
      </a:lvl3pPr>
      <a:lvl4pPr marL="1344579" algn="l" defTabSz="896386" rtl="0" eaLnBrk="1" latinLnBrk="0" hangingPunct="1">
        <a:defRPr sz="1765" kern="1200">
          <a:solidFill>
            <a:schemeClr val="tx1"/>
          </a:solidFill>
          <a:latin typeface="+mn-lt"/>
          <a:ea typeface="+mn-ea"/>
          <a:cs typeface="+mn-cs"/>
        </a:defRPr>
      </a:lvl4pPr>
      <a:lvl5pPr marL="1792773" algn="l" defTabSz="896386" rtl="0" eaLnBrk="1" latinLnBrk="0" hangingPunct="1">
        <a:defRPr sz="1765" kern="1200">
          <a:solidFill>
            <a:schemeClr val="tx1"/>
          </a:solidFill>
          <a:latin typeface="+mn-lt"/>
          <a:ea typeface="+mn-ea"/>
          <a:cs typeface="+mn-cs"/>
        </a:defRPr>
      </a:lvl5pPr>
      <a:lvl6pPr marL="2240966" algn="l" defTabSz="896386" rtl="0" eaLnBrk="1" latinLnBrk="0" hangingPunct="1">
        <a:defRPr sz="1765" kern="1200">
          <a:solidFill>
            <a:schemeClr val="tx1"/>
          </a:solidFill>
          <a:latin typeface="+mn-lt"/>
          <a:ea typeface="+mn-ea"/>
          <a:cs typeface="+mn-cs"/>
        </a:defRPr>
      </a:lvl6pPr>
      <a:lvl7pPr marL="2689159" algn="l" defTabSz="896386" rtl="0" eaLnBrk="1" latinLnBrk="0" hangingPunct="1">
        <a:defRPr sz="1765" kern="1200">
          <a:solidFill>
            <a:schemeClr val="tx1"/>
          </a:solidFill>
          <a:latin typeface="+mn-lt"/>
          <a:ea typeface="+mn-ea"/>
          <a:cs typeface="+mn-cs"/>
        </a:defRPr>
      </a:lvl7pPr>
      <a:lvl8pPr marL="3137352" algn="l" defTabSz="896386" rtl="0" eaLnBrk="1" latinLnBrk="0" hangingPunct="1">
        <a:defRPr sz="1765" kern="1200">
          <a:solidFill>
            <a:schemeClr val="tx1"/>
          </a:solidFill>
          <a:latin typeface="+mn-lt"/>
          <a:ea typeface="+mn-ea"/>
          <a:cs typeface="+mn-cs"/>
        </a:defRPr>
      </a:lvl8pPr>
      <a:lvl9pPr marL="3585545" algn="l" defTabSz="896386"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73">
          <p15:clr>
            <a:srgbClr val="547EBF"/>
          </p15:clr>
        </p15:guide>
        <p15:guide id="2" orient="horz" pos="187">
          <p15:clr>
            <a:srgbClr val="547EBF"/>
          </p15:clr>
        </p15:guide>
        <p15:guide id="3" orient="horz" pos="4219">
          <p15:clr>
            <a:srgbClr val="547EBF"/>
          </p15:clr>
        </p15:guide>
        <p15:guide id="4" pos="7661">
          <p15:clr>
            <a:srgbClr val="547EBF"/>
          </p15:clr>
        </p15:guide>
        <p15:guide id="5" orient="horz" pos="763">
          <p15:clr>
            <a:srgbClr val="A4A3A4"/>
          </p15:clr>
        </p15:guide>
        <p15:guide id="6" orient="horz" pos="1339">
          <p15:clr>
            <a:srgbClr val="A4A3A4"/>
          </p15:clr>
        </p15:guide>
        <p15:guide id="7" orient="horz" pos="1915">
          <p15:clr>
            <a:srgbClr val="A4A3A4"/>
          </p15:clr>
        </p15:guide>
        <p15:guide id="8" orient="horz" pos="2491">
          <p15:clr>
            <a:srgbClr val="A4A3A4"/>
          </p15:clr>
        </p15:guide>
        <p15:guide id="9" orient="horz" pos="3067">
          <p15:clr>
            <a:srgbClr val="A4A3A4"/>
          </p15:clr>
        </p15:guide>
        <p15:guide id="10" orient="horz" pos="3643">
          <p15:clr>
            <a:srgbClr val="A4A3A4"/>
          </p15:clr>
        </p15:guide>
        <p15:guide id="11" pos="749">
          <p15:clr>
            <a:srgbClr val="A4A3A4"/>
          </p15:clr>
        </p15:guide>
        <p15:guide id="12" pos="1325">
          <p15:clr>
            <a:srgbClr val="A4A3A4"/>
          </p15:clr>
        </p15:guide>
        <p15:guide id="13" pos="1901">
          <p15:clr>
            <a:srgbClr val="A4A3A4"/>
          </p15:clr>
        </p15:guide>
        <p15:guide id="14" pos="2477">
          <p15:clr>
            <a:srgbClr val="A4A3A4"/>
          </p15:clr>
        </p15:guide>
        <p15:guide id="15" pos="3053">
          <p15:clr>
            <a:srgbClr val="A4A3A4"/>
          </p15:clr>
        </p15:guide>
        <p15:guide id="16" pos="3629">
          <p15:clr>
            <a:srgbClr val="A4A3A4"/>
          </p15:clr>
        </p15:guide>
        <p15:guide id="17" pos="4205">
          <p15:clr>
            <a:srgbClr val="A4A3A4"/>
          </p15:clr>
        </p15:guide>
        <p15:guide id="18" pos="4781">
          <p15:clr>
            <a:srgbClr val="A4A3A4"/>
          </p15:clr>
        </p15:guide>
        <p15:guide id="19" pos="5357">
          <p15:clr>
            <a:srgbClr val="A4A3A4"/>
          </p15:clr>
        </p15:guide>
        <p15:guide id="20" pos="5933">
          <p15:clr>
            <a:srgbClr val="A4A3A4"/>
          </p15:clr>
        </p15:guide>
        <p15:guide id="21" pos="6509">
          <p15:clr>
            <a:srgbClr val="A4A3A4"/>
          </p15:clr>
        </p15:guide>
        <p15:guide id="22" pos="708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7" Type="http://schemas.openxmlformats.org/officeDocument/2006/relationships/image" Target="../media/image18.emf"/><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18.emf"/><Relationship Id="rId5" Type="http://schemas.openxmlformats.org/officeDocument/2006/relationships/image" Target="../media/image15.emf"/><Relationship Id="rId4" Type="http://schemas.openxmlformats.org/officeDocument/2006/relationships/image" Target="../media/image14.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25.svg"/><Relationship Id="rId13" Type="http://schemas.openxmlformats.org/officeDocument/2006/relationships/image" Target="../media/image30.png"/><Relationship Id="rId3" Type="http://schemas.openxmlformats.org/officeDocument/2006/relationships/image" Target="../media/image20.png"/><Relationship Id="rId7" Type="http://schemas.openxmlformats.org/officeDocument/2006/relationships/image" Target="../media/image24.png"/><Relationship Id="rId12" Type="http://schemas.openxmlformats.org/officeDocument/2006/relationships/image" Target="../media/image29.svg"/><Relationship Id="rId2" Type="http://schemas.openxmlformats.org/officeDocument/2006/relationships/notesSlide" Target="../notesSlides/notesSlide10.xml"/><Relationship Id="rId16" Type="http://schemas.openxmlformats.org/officeDocument/2006/relationships/image" Target="../media/image33.svg"/><Relationship Id="rId1" Type="http://schemas.openxmlformats.org/officeDocument/2006/relationships/slideLayout" Target="../slideLayouts/slideLayout4.xml"/><Relationship Id="rId6" Type="http://schemas.openxmlformats.org/officeDocument/2006/relationships/image" Target="../media/image23.svg"/><Relationship Id="rId11" Type="http://schemas.openxmlformats.org/officeDocument/2006/relationships/image" Target="../media/image28.png"/><Relationship Id="rId5" Type="http://schemas.openxmlformats.org/officeDocument/2006/relationships/image" Target="../media/image22.png"/><Relationship Id="rId15" Type="http://schemas.openxmlformats.org/officeDocument/2006/relationships/image" Target="../media/image32.png"/><Relationship Id="rId10" Type="http://schemas.openxmlformats.org/officeDocument/2006/relationships/image" Target="../media/image27.svg"/><Relationship Id="rId4" Type="http://schemas.openxmlformats.org/officeDocument/2006/relationships/image" Target="../media/image21.svg"/><Relationship Id="rId9" Type="http://schemas.openxmlformats.org/officeDocument/2006/relationships/image" Target="../media/image26.png"/><Relationship Id="rId14" Type="http://schemas.openxmlformats.org/officeDocument/2006/relationships/image" Target="../media/image3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F149A9-321B-B962-80ED-E1DB78945E05}"/>
              </a:ext>
            </a:extLst>
          </p:cNvPr>
          <p:cNvSpPr>
            <a:spLocks noGrp="1"/>
          </p:cNvSpPr>
          <p:nvPr>
            <p:ph type="title"/>
          </p:nvPr>
        </p:nvSpPr>
        <p:spPr/>
        <p:txBody>
          <a:bodyPr/>
          <a:lstStyle/>
          <a:p>
            <a:r>
              <a:rPr lang="en-US" dirty="0"/>
              <a:t>DELTA and </a:t>
            </a:r>
            <a:r>
              <a:rPr lang="en-US" dirty="0" err="1"/>
              <a:t>databricks</a:t>
            </a:r>
            <a:r>
              <a:rPr lang="en-US" dirty="0"/>
              <a:t> for the DBA</a:t>
            </a:r>
            <a:endParaRPr lang="en-GB" dirty="0"/>
          </a:p>
        </p:txBody>
      </p:sp>
    </p:spTree>
    <p:extLst>
      <p:ext uri="{BB962C8B-B14F-4D97-AF65-F5344CB8AC3E}">
        <p14:creationId xmlns:p14="http://schemas.microsoft.com/office/powerpoint/2010/main" val="2353736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82BB53-B9AF-4527-BA3D-908CA9444B76}"/>
              </a:ext>
            </a:extLst>
          </p:cNvPr>
          <p:cNvPicPr>
            <a:picLocks noChangeAspect="1"/>
          </p:cNvPicPr>
          <p:nvPr/>
        </p:nvPicPr>
        <p:blipFill>
          <a:blip r:embed="rId3"/>
          <a:stretch>
            <a:fillRect/>
          </a:stretch>
        </p:blipFill>
        <p:spPr>
          <a:xfrm>
            <a:off x="1529834" y="2608967"/>
            <a:ext cx="921786" cy="1205437"/>
          </a:xfrm>
          <a:prstGeom prst="rect">
            <a:avLst/>
          </a:prstGeom>
        </p:spPr>
      </p:pic>
      <p:pic>
        <p:nvPicPr>
          <p:cNvPr id="6" name="Picture 5">
            <a:extLst>
              <a:ext uri="{FF2B5EF4-FFF2-40B4-BE49-F238E27FC236}">
                <a16:creationId xmlns:a16="http://schemas.microsoft.com/office/drawing/2014/main" id="{1EBD5785-9731-4F9D-9CEF-941966F6329B}"/>
              </a:ext>
            </a:extLst>
          </p:cNvPr>
          <p:cNvPicPr>
            <a:picLocks noChangeAspect="1"/>
          </p:cNvPicPr>
          <p:nvPr/>
        </p:nvPicPr>
        <p:blipFill>
          <a:blip r:embed="rId4"/>
          <a:stretch>
            <a:fillRect/>
          </a:stretch>
        </p:blipFill>
        <p:spPr>
          <a:xfrm>
            <a:off x="285732" y="683887"/>
            <a:ext cx="1213018" cy="948186"/>
          </a:xfrm>
          <a:prstGeom prst="rect">
            <a:avLst/>
          </a:prstGeom>
        </p:spPr>
      </p:pic>
      <p:pic>
        <p:nvPicPr>
          <p:cNvPr id="7" name="Picture 6">
            <a:extLst>
              <a:ext uri="{FF2B5EF4-FFF2-40B4-BE49-F238E27FC236}">
                <a16:creationId xmlns:a16="http://schemas.microsoft.com/office/drawing/2014/main" id="{1FA984BE-745C-4D48-AF2E-201759B35491}"/>
              </a:ext>
            </a:extLst>
          </p:cNvPr>
          <p:cNvPicPr>
            <a:picLocks noChangeAspect="1"/>
          </p:cNvPicPr>
          <p:nvPr/>
        </p:nvPicPr>
        <p:blipFill>
          <a:blip r:embed="rId3"/>
          <a:stretch>
            <a:fillRect/>
          </a:stretch>
        </p:blipFill>
        <p:spPr>
          <a:xfrm>
            <a:off x="1533739" y="3853590"/>
            <a:ext cx="921786" cy="1205437"/>
          </a:xfrm>
          <a:prstGeom prst="rect">
            <a:avLst/>
          </a:prstGeom>
        </p:spPr>
      </p:pic>
      <p:cxnSp>
        <p:nvCxnSpPr>
          <p:cNvPr id="11" name="Straight Connector 10">
            <a:extLst>
              <a:ext uri="{FF2B5EF4-FFF2-40B4-BE49-F238E27FC236}">
                <a16:creationId xmlns:a16="http://schemas.microsoft.com/office/drawing/2014/main" id="{4A3BC640-DDB3-4061-A6E4-AD3F398B797B}"/>
              </a:ext>
            </a:extLst>
          </p:cNvPr>
          <p:cNvCxnSpPr>
            <a:cxnSpLocks/>
            <a:stCxn id="7" idx="1"/>
          </p:cNvCxnSpPr>
          <p:nvPr/>
        </p:nvCxnSpPr>
        <p:spPr>
          <a:xfrm flipH="1" flipV="1">
            <a:off x="900053" y="4456308"/>
            <a:ext cx="633686" cy="1"/>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DD0459E-3E1B-4EB2-8DF9-B550DBE2B273}"/>
              </a:ext>
            </a:extLst>
          </p:cNvPr>
          <p:cNvCxnSpPr>
            <a:cxnSpLocks/>
            <a:stCxn id="4" idx="1"/>
          </p:cNvCxnSpPr>
          <p:nvPr/>
        </p:nvCxnSpPr>
        <p:spPr>
          <a:xfrm flipH="1">
            <a:off x="900053" y="3211686"/>
            <a:ext cx="62978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B25E483-AE5F-4AA9-9373-786819DB6EDF}"/>
              </a:ext>
            </a:extLst>
          </p:cNvPr>
          <p:cNvSpPr txBox="1"/>
          <p:nvPr/>
        </p:nvSpPr>
        <p:spPr>
          <a:xfrm>
            <a:off x="2564071" y="3088170"/>
            <a:ext cx="2633663" cy="369332"/>
          </a:xfrm>
          <a:prstGeom prst="rect">
            <a:avLst/>
          </a:prstGeom>
          <a:noFill/>
        </p:spPr>
        <p:txBody>
          <a:bodyPr wrap="square" rtlCol="0">
            <a:spAutoFit/>
          </a:bodyPr>
          <a:lstStyle/>
          <a:p>
            <a:r>
              <a:rPr lang="en-GB">
                <a:latin typeface="Segoe UI Light" panose="020B0502040204020203" pitchFamily="34" charset="0"/>
                <a:cs typeface="Segoe UI Light" panose="020B0502040204020203" pitchFamily="34" charset="0"/>
              </a:rPr>
              <a:t>part-00000.parquet</a:t>
            </a:r>
          </a:p>
        </p:txBody>
      </p:sp>
      <p:sp>
        <p:nvSpPr>
          <p:cNvPr id="16" name="TextBox 15">
            <a:extLst>
              <a:ext uri="{FF2B5EF4-FFF2-40B4-BE49-F238E27FC236}">
                <a16:creationId xmlns:a16="http://schemas.microsoft.com/office/drawing/2014/main" id="{FBA27BD2-D6E4-4021-B706-95D98C379144}"/>
              </a:ext>
            </a:extLst>
          </p:cNvPr>
          <p:cNvSpPr txBox="1"/>
          <p:nvPr/>
        </p:nvSpPr>
        <p:spPr>
          <a:xfrm>
            <a:off x="2564071" y="4158831"/>
            <a:ext cx="2633663" cy="369332"/>
          </a:xfrm>
          <a:prstGeom prst="rect">
            <a:avLst/>
          </a:prstGeom>
          <a:noFill/>
        </p:spPr>
        <p:txBody>
          <a:bodyPr wrap="square" rtlCol="0">
            <a:spAutoFit/>
          </a:bodyPr>
          <a:lstStyle/>
          <a:p>
            <a:r>
              <a:rPr lang="en-GB">
                <a:latin typeface="Segoe UI Light" panose="020B0502040204020203" pitchFamily="34" charset="0"/>
                <a:cs typeface="Segoe UI Light" panose="020B0502040204020203" pitchFamily="34" charset="0"/>
              </a:rPr>
              <a:t>part-00001.parquet</a:t>
            </a:r>
          </a:p>
        </p:txBody>
      </p:sp>
      <p:cxnSp>
        <p:nvCxnSpPr>
          <p:cNvPr id="20" name="Straight Connector 19">
            <a:extLst>
              <a:ext uri="{FF2B5EF4-FFF2-40B4-BE49-F238E27FC236}">
                <a16:creationId xmlns:a16="http://schemas.microsoft.com/office/drawing/2014/main" id="{D3A5195D-68DB-4DD1-87B6-D45FE329BCF3}"/>
              </a:ext>
            </a:extLst>
          </p:cNvPr>
          <p:cNvCxnSpPr>
            <a:cxnSpLocks/>
          </p:cNvCxnSpPr>
          <p:nvPr/>
        </p:nvCxnSpPr>
        <p:spPr>
          <a:xfrm flipH="1" flipV="1">
            <a:off x="900053" y="2222829"/>
            <a:ext cx="598697" cy="1"/>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2CDD01EE-9FD6-4930-AE3E-B79CC5E15958}"/>
              </a:ext>
            </a:extLst>
          </p:cNvPr>
          <p:cNvPicPr>
            <a:picLocks noChangeAspect="1"/>
          </p:cNvPicPr>
          <p:nvPr/>
        </p:nvPicPr>
        <p:blipFill>
          <a:blip r:embed="rId5"/>
          <a:stretch>
            <a:fillRect/>
          </a:stretch>
        </p:blipFill>
        <p:spPr>
          <a:xfrm>
            <a:off x="2640786" y="1224017"/>
            <a:ext cx="692961" cy="897387"/>
          </a:xfrm>
          <a:prstGeom prst="rect">
            <a:avLst/>
          </a:prstGeom>
        </p:spPr>
      </p:pic>
      <p:sp>
        <p:nvSpPr>
          <p:cNvPr id="25" name="TextBox 24">
            <a:extLst>
              <a:ext uri="{FF2B5EF4-FFF2-40B4-BE49-F238E27FC236}">
                <a16:creationId xmlns:a16="http://schemas.microsoft.com/office/drawing/2014/main" id="{299CDBA2-9E66-4E1B-B8BC-1A58D8B24A57}"/>
              </a:ext>
            </a:extLst>
          </p:cNvPr>
          <p:cNvSpPr txBox="1"/>
          <p:nvPr/>
        </p:nvSpPr>
        <p:spPr>
          <a:xfrm>
            <a:off x="3333747" y="1618325"/>
            <a:ext cx="1533377" cy="369332"/>
          </a:xfrm>
          <a:prstGeom prst="rect">
            <a:avLst/>
          </a:prstGeom>
          <a:noFill/>
        </p:spPr>
        <p:txBody>
          <a:bodyPr wrap="square" rtlCol="0">
            <a:spAutoFit/>
          </a:bodyPr>
          <a:lstStyle/>
          <a:p>
            <a:r>
              <a:rPr lang="en-GB">
                <a:latin typeface="Segoe UI Light" panose="020B0502040204020203" pitchFamily="34" charset="0"/>
                <a:cs typeface="Segoe UI Light" panose="020B0502040204020203" pitchFamily="34" charset="0"/>
              </a:rPr>
              <a:t>000.JSON</a:t>
            </a:r>
          </a:p>
        </p:txBody>
      </p:sp>
      <p:pic>
        <p:nvPicPr>
          <p:cNvPr id="10" name="Picture 9">
            <a:extLst>
              <a:ext uri="{FF2B5EF4-FFF2-40B4-BE49-F238E27FC236}">
                <a16:creationId xmlns:a16="http://schemas.microsoft.com/office/drawing/2014/main" id="{2D525A85-5401-4A3C-B305-CBE61C8DB928}"/>
              </a:ext>
            </a:extLst>
          </p:cNvPr>
          <p:cNvPicPr>
            <a:picLocks noChangeAspect="1"/>
          </p:cNvPicPr>
          <p:nvPr/>
        </p:nvPicPr>
        <p:blipFill>
          <a:blip r:embed="rId6"/>
          <a:stretch>
            <a:fillRect/>
          </a:stretch>
        </p:blipFill>
        <p:spPr>
          <a:xfrm flipH="1">
            <a:off x="2723029" y="1321719"/>
            <a:ext cx="1088010" cy="1090822"/>
          </a:xfrm>
          <a:prstGeom prst="rect">
            <a:avLst/>
          </a:prstGeom>
        </p:spPr>
      </p:pic>
      <p:sp>
        <p:nvSpPr>
          <p:cNvPr id="14" name="Rectangle 13">
            <a:extLst>
              <a:ext uri="{FF2B5EF4-FFF2-40B4-BE49-F238E27FC236}">
                <a16:creationId xmlns:a16="http://schemas.microsoft.com/office/drawing/2014/main" id="{D28F5B80-70D5-4EC8-A01C-F176067EBFF0}"/>
              </a:ext>
            </a:extLst>
          </p:cNvPr>
          <p:cNvSpPr/>
          <p:nvPr/>
        </p:nvSpPr>
        <p:spPr>
          <a:xfrm>
            <a:off x="5557837" y="1166842"/>
            <a:ext cx="6048375" cy="4801314"/>
          </a:xfrm>
          <a:prstGeom prst="rect">
            <a:avLst/>
          </a:prstGeom>
          <a:ln w="38100">
            <a:solidFill>
              <a:schemeClr val="bg1">
                <a:lumMod val="65000"/>
              </a:schemeClr>
            </a:solidFill>
          </a:ln>
        </p:spPr>
        <p:txBody>
          <a:bodyPr wrap="square">
            <a:spAutoFit/>
          </a:bodyPr>
          <a:lstStyle/>
          <a:p>
            <a:r>
              <a:rPr lang="en-US" dirty="0">
                <a:solidFill>
                  <a:srgbClr val="000000"/>
                </a:solidFill>
                <a:latin typeface="Calibri" panose="020F0502020204030204" pitchFamily="34" charset="0"/>
              </a:rPr>
              <a:t>…</a:t>
            </a:r>
          </a:p>
          <a:p>
            <a:r>
              <a:rPr lang="en-US" dirty="0">
                <a:solidFill>
                  <a:srgbClr val="000000"/>
                </a:solidFill>
                <a:latin typeface="Calibri" panose="020F0502020204030204" pitchFamily="34" charset="0"/>
              </a:rPr>
              <a:t>{</a:t>
            </a:r>
          </a:p>
          <a:p>
            <a:r>
              <a:rPr lang="en-US" dirty="0">
                <a:solidFill>
                  <a:srgbClr val="000000"/>
                </a:solidFill>
                <a:latin typeface="Calibri" panose="020F0502020204030204" pitchFamily="34" charset="0"/>
              </a:rPr>
              <a:t>    "add": {</a:t>
            </a:r>
          </a:p>
          <a:p>
            <a:r>
              <a:rPr lang="en-US" dirty="0">
                <a:solidFill>
                  <a:srgbClr val="000000"/>
                </a:solidFill>
                <a:latin typeface="Calibri" panose="020F0502020204030204" pitchFamily="34" charset="0"/>
              </a:rPr>
              <a:t>        "path": "part-00000.parquet",</a:t>
            </a:r>
          </a:p>
          <a:p>
            <a:r>
              <a:rPr lang="en-US" dirty="0">
                <a:solidFill>
                  <a:srgbClr val="000000"/>
                </a:solidFill>
                <a:latin typeface="Calibri" panose="020F0502020204030204" pitchFamily="34" charset="0"/>
              </a:rPr>
              <a:t>        "</a:t>
            </a:r>
            <a:r>
              <a:rPr lang="en-US" dirty="0" err="1">
                <a:solidFill>
                  <a:srgbClr val="000000"/>
                </a:solidFill>
                <a:latin typeface="Calibri" panose="020F0502020204030204" pitchFamily="34" charset="0"/>
              </a:rPr>
              <a:t>partitionValues</a:t>
            </a:r>
            <a:r>
              <a:rPr lang="en-US" dirty="0">
                <a:solidFill>
                  <a:srgbClr val="000000"/>
                </a:solidFill>
                <a:latin typeface="Calibri" panose="020F0502020204030204" pitchFamily="34" charset="0"/>
              </a:rPr>
              <a:t>": {},</a:t>
            </a:r>
          </a:p>
          <a:p>
            <a:r>
              <a:rPr lang="en-US" dirty="0">
                <a:solidFill>
                  <a:srgbClr val="000000"/>
                </a:solidFill>
                <a:latin typeface="Calibri" panose="020F0502020204030204" pitchFamily="34" charset="0"/>
              </a:rPr>
              <a:t>        "size": 255520,</a:t>
            </a:r>
          </a:p>
          <a:p>
            <a:r>
              <a:rPr lang="en-US" dirty="0">
                <a:solidFill>
                  <a:srgbClr val="000000"/>
                </a:solidFill>
                <a:latin typeface="Calibri" panose="020F0502020204030204" pitchFamily="34" charset="0"/>
              </a:rPr>
              <a:t>        "</a:t>
            </a:r>
            <a:r>
              <a:rPr lang="en-US" dirty="0" err="1">
                <a:solidFill>
                  <a:srgbClr val="000000"/>
                </a:solidFill>
                <a:latin typeface="Calibri" panose="020F0502020204030204" pitchFamily="34" charset="0"/>
              </a:rPr>
              <a:t>modificationTime</a:t>
            </a:r>
            <a:r>
              <a:rPr lang="en-US" dirty="0">
                <a:solidFill>
                  <a:srgbClr val="000000"/>
                </a:solidFill>
                <a:latin typeface="Calibri" panose="020F0502020204030204" pitchFamily="34" charset="0"/>
              </a:rPr>
              <a:t>": 1572823237000,</a:t>
            </a:r>
          </a:p>
          <a:p>
            <a:r>
              <a:rPr lang="en-US" dirty="0">
                <a:solidFill>
                  <a:srgbClr val="000000"/>
                </a:solidFill>
                <a:latin typeface="Calibri" panose="020F0502020204030204" pitchFamily="34" charset="0"/>
              </a:rPr>
              <a:t>        "</a:t>
            </a:r>
            <a:r>
              <a:rPr lang="en-US" dirty="0" err="1">
                <a:solidFill>
                  <a:srgbClr val="000000"/>
                </a:solidFill>
                <a:latin typeface="Calibri" panose="020F0502020204030204" pitchFamily="34" charset="0"/>
              </a:rPr>
              <a:t>dataChange</a:t>
            </a:r>
            <a:r>
              <a:rPr lang="en-US" dirty="0">
                <a:solidFill>
                  <a:srgbClr val="000000"/>
                </a:solidFill>
                <a:latin typeface="Calibri" panose="020F0502020204030204" pitchFamily="34" charset="0"/>
              </a:rPr>
              <a:t>": true,</a:t>
            </a:r>
          </a:p>
          <a:p>
            <a:r>
              <a:rPr lang="en-US" dirty="0">
                <a:solidFill>
                  <a:srgbClr val="000000"/>
                </a:solidFill>
                <a:latin typeface="Calibri" panose="020F0502020204030204" pitchFamily="34" charset="0"/>
              </a:rPr>
              <a:t>        "stats":[…]},</a:t>
            </a:r>
          </a:p>
          <a:p>
            <a:r>
              <a:rPr lang="en-US" dirty="0">
                <a:solidFill>
                  <a:srgbClr val="000000"/>
                </a:solidFill>
                <a:latin typeface="Calibri" panose="020F0502020204030204" pitchFamily="34" charset="0"/>
              </a:rPr>
              <a:t> "add": {</a:t>
            </a:r>
          </a:p>
          <a:p>
            <a:r>
              <a:rPr lang="en-US" dirty="0">
                <a:solidFill>
                  <a:srgbClr val="000000"/>
                </a:solidFill>
                <a:latin typeface="Calibri" panose="020F0502020204030204" pitchFamily="34" charset="0"/>
              </a:rPr>
              <a:t>        "path": "part-00001.parquet",</a:t>
            </a:r>
          </a:p>
          <a:p>
            <a:r>
              <a:rPr lang="en-US" dirty="0">
                <a:solidFill>
                  <a:srgbClr val="000000"/>
                </a:solidFill>
                <a:latin typeface="Calibri" panose="020F0502020204030204" pitchFamily="34" charset="0"/>
              </a:rPr>
              <a:t>        "</a:t>
            </a:r>
            <a:r>
              <a:rPr lang="en-US" dirty="0" err="1">
                <a:solidFill>
                  <a:srgbClr val="000000"/>
                </a:solidFill>
                <a:latin typeface="Calibri" panose="020F0502020204030204" pitchFamily="34" charset="0"/>
              </a:rPr>
              <a:t>partitionValues</a:t>
            </a:r>
            <a:r>
              <a:rPr lang="en-US" dirty="0">
                <a:solidFill>
                  <a:srgbClr val="000000"/>
                </a:solidFill>
                <a:latin typeface="Calibri" panose="020F0502020204030204" pitchFamily="34" charset="0"/>
              </a:rPr>
              <a:t>": {},</a:t>
            </a:r>
          </a:p>
          <a:p>
            <a:r>
              <a:rPr lang="en-US" dirty="0">
                <a:solidFill>
                  <a:srgbClr val="000000"/>
                </a:solidFill>
                <a:latin typeface="Calibri" panose="020F0502020204030204" pitchFamily="34" charset="0"/>
              </a:rPr>
              <a:t>        "size": 242520,</a:t>
            </a:r>
          </a:p>
          <a:p>
            <a:r>
              <a:rPr lang="en-US" dirty="0">
                <a:solidFill>
                  <a:srgbClr val="000000"/>
                </a:solidFill>
                <a:latin typeface="Calibri" panose="020F0502020204030204" pitchFamily="34" charset="0"/>
              </a:rPr>
              <a:t>        "</a:t>
            </a:r>
            <a:r>
              <a:rPr lang="en-US" dirty="0" err="1">
                <a:solidFill>
                  <a:srgbClr val="000000"/>
                </a:solidFill>
                <a:latin typeface="Calibri" panose="020F0502020204030204" pitchFamily="34" charset="0"/>
              </a:rPr>
              <a:t>modificationTime</a:t>
            </a:r>
            <a:r>
              <a:rPr lang="en-US" dirty="0">
                <a:solidFill>
                  <a:srgbClr val="000000"/>
                </a:solidFill>
                <a:latin typeface="Calibri" panose="020F0502020204030204" pitchFamily="34" charset="0"/>
              </a:rPr>
              <a:t>": 1572823237000,</a:t>
            </a:r>
          </a:p>
          <a:p>
            <a:r>
              <a:rPr lang="en-US" dirty="0">
                <a:solidFill>
                  <a:srgbClr val="000000"/>
                </a:solidFill>
                <a:latin typeface="Calibri" panose="020F0502020204030204" pitchFamily="34" charset="0"/>
              </a:rPr>
              <a:t>        "</a:t>
            </a:r>
            <a:r>
              <a:rPr lang="en-US" dirty="0" err="1">
                <a:solidFill>
                  <a:srgbClr val="000000"/>
                </a:solidFill>
                <a:latin typeface="Calibri" panose="020F0502020204030204" pitchFamily="34" charset="0"/>
              </a:rPr>
              <a:t>dataChange</a:t>
            </a:r>
            <a:r>
              <a:rPr lang="en-US" dirty="0">
                <a:solidFill>
                  <a:srgbClr val="000000"/>
                </a:solidFill>
                <a:latin typeface="Calibri" panose="020F0502020204030204" pitchFamily="34" charset="0"/>
              </a:rPr>
              <a:t>": true,</a:t>
            </a:r>
          </a:p>
          <a:p>
            <a:r>
              <a:rPr lang="en-US" dirty="0">
                <a:solidFill>
                  <a:srgbClr val="000000"/>
                </a:solidFill>
                <a:latin typeface="Calibri" panose="020F0502020204030204" pitchFamily="34" charset="0"/>
              </a:rPr>
              <a:t>        "stats": […]}</a:t>
            </a:r>
          </a:p>
          <a:p>
            <a:r>
              <a:rPr lang="en-US" dirty="0">
                <a:solidFill>
                  <a:srgbClr val="000000"/>
                </a:solidFill>
                <a:latin typeface="Calibri" panose="020F0502020204030204" pitchFamily="34" charset="0"/>
              </a:rPr>
              <a:t>}</a:t>
            </a:r>
            <a:endParaRPr lang="en-GB" dirty="0"/>
          </a:p>
        </p:txBody>
      </p:sp>
      <p:pic>
        <p:nvPicPr>
          <p:cNvPr id="19" name="Picture 18">
            <a:extLst>
              <a:ext uri="{FF2B5EF4-FFF2-40B4-BE49-F238E27FC236}">
                <a16:creationId xmlns:a16="http://schemas.microsoft.com/office/drawing/2014/main" id="{EBE96F26-2ABE-4881-B478-9D72778612B3}"/>
              </a:ext>
            </a:extLst>
          </p:cNvPr>
          <p:cNvPicPr>
            <a:picLocks noChangeAspect="1"/>
          </p:cNvPicPr>
          <p:nvPr/>
        </p:nvPicPr>
        <p:blipFill>
          <a:blip r:embed="rId7"/>
          <a:stretch>
            <a:fillRect/>
          </a:stretch>
        </p:blipFill>
        <p:spPr>
          <a:xfrm>
            <a:off x="1474732" y="1867129"/>
            <a:ext cx="1248297" cy="681302"/>
          </a:xfrm>
          <a:prstGeom prst="rect">
            <a:avLst/>
          </a:prstGeom>
        </p:spPr>
      </p:pic>
      <p:cxnSp>
        <p:nvCxnSpPr>
          <p:cNvPr id="30" name="Straight Connector 29">
            <a:extLst>
              <a:ext uri="{FF2B5EF4-FFF2-40B4-BE49-F238E27FC236}">
                <a16:creationId xmlns:a16="http://schemas.microsoft.com/office/drawing/2014/main" id="{956D3389-D4D0-41F4-A426-E8C6D0B83290}"/>
              </a:ext>
            </a:extLst>
          </p:cNvPr>
          <p:cNvCxnSpPr>
            <a:cxnSpLocks/>
          </p:cNvCxnSpPr>
          <p:nvPr/>
        </p:nvCxnSpPr>
        <p:spPr>
          <a:xfrm flipV="1">
            <a:off x="3105150" y="1166842"/>
            <a:ext cx="2452687" cy="300411"/>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5E5A6C8-7F47-460B-9C59-E2FB84EE3139}"/>
              </a:ext>
            </a:extLst>
          </p:cNvPr>
          <p:cNvCxnSpPr>
            <a:cxnSpLocks/>
          </p:cNvCxnSpPr>
          <p:nvPr/>
        </p:nvCxnSpPr>
        <p:spPr>
          <a:xfrm>
            <a:off x="3105150" y="2121404"/>
            <a:ext cx="2452687" cy="3846752"/>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B3AF411-3BC5-6F58-1190-585CB6424360}"/>
              </a:ext>
            </a:extLst>
          </p:cNvPr>
          <p:cNvCxnSpPr>
            <a:cxnSpLocks/>
            <a:stCxn id="6" idx="2"/>
          </p:cNvCxnSpPr>
          <p:nvPr/>
        </p:nvCxnSpPr>
        <p:spPr>
          <a:xfrm>
            <a:off x="892241" y="1632073"/>
            <a:ext cx="4226" cy="2842334"/>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005AFD61-7F5E-5E2C-3172-AA209C35E06F}"/>
              </a:ext>
            </a:extLst>
          </p:cNvPr>
          <p:cNvSpPr/>
          <p:nvPr/>
        </p:nvSpPr>
        <p:spPr>
          <a:xfrm>
            <a:off x="5637384" y="1738346"/>
            <a:ext cx="1175952" cy="35216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5" name="Rectangle 4">
            <a:extLst>
              <a:ext uri="{FF2B5EF4-FFF2-40B4-BE49-F238E27FC236}">
                <a16:creationId xmlns:a16="http://schemas.microsoft.com/office/drawing/2014/main" id="{0740E618-8142-8434-2423-1EC8533543D0}"/>
              </a:ext>
            </a:extLst>
          </p:cNvPr>
          <p:cNvSpPr/>
          <p:nvPr/>
        </p:nvSpPr>
        <p:spPr>
          <a:xfrm>
            <a:off x="5637384" y="3638320"/>
            <a:ext cx="1175952" cy="35216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Tree>
    <p:extLst>
      <p:ext uri="{BB962C8B-B14F-4D97-AF65-F5344CB8AC3E}">
        <p14:creationId xmlns:p14="http://schemas.microsoft.com/office/powerpoint/2010/main" val="1435512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B769D-3615-832E-4076-4D293014C75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078192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920E6-0C2C-1195-3C0D-1AC4D41E4DD6}"/>
              </a:ext>
            </a:extLst>
          </p:cNvPr>
          <p:cNvSpPr>
            <a:spLocks noGrp="1"/>
          </p:cNvSpPr>
          <p:nvPr>
            <p:ph type="title"/>
          </p:nvPr>
        </p:nvSpPr>
        <p:spPr/>
        <p:txBody>
          <a:bodyPr/>
          <a:lstStyle/>
          <a:p>
            <a:r>
              <a:rPr lang="en-GB" sz="4400" dirty="0">
                <a:solidFill>
                  <a:schemeClr val="bg2">
                    <a:lumMod val="25000"/>
                  </a:schemeClr>
                </a:solidFill>
              </a:rPr>
              <a:t>Delta History and Time Travel vs SQL Temporal Tables</a:t>
            </a:r>
          </a:p>
        </p:txBody>
      </p:sp>
    </p:spTree>
    <p:extLst>
      <p:ext uri="{BB962C8B-B14F-4D97-AF65-F5344CB8AC3E}">
        <p14:creationId xmlns:p14="http://schemas.microsoft.com/office/powerpoint/2010/main" val="2002990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D54398-1733-680E-1996-6E82002F96CF}"/>
              </a:ext>
            </a:extLst>
          </p:cNvPr>
          <p:cNvSpPr>
            <a:spLocks noGrp="1"/>
          </p:cNvSpPr>
          <p:nvPr>
            <p:ph type="title"/>
          </p:nvPr>
        </p:nvSpPr>
        <p:spPr/>
        <p:txBody>
          <a:bodyPr/>
          <a:lstStyle/>
          <a:p>
            <a:r>
              <a:rPr lang="en-US" dirty="0"/>
              <a:t>What problem are we trying to solve?</a:t>
            </a:r>
            <a:endParaRPr lang="en-GB" dirty="0"/>
          </a:p>
        </p:txBody>
      </p:sp>
      <p:sp>
        <p:nvSpPr>
          <p:cNvPr id="4" name="Text Placeholder 3">
            <a:extLst>
              <a:ext uri="{FF2B5EF4-FFF2-40B4-BE49-F238E27FC236}">
                <a16:creationId xmlns:a16="http://schemas.microsoft.com/office/drawing/2014/main" id="{F81ED8C7-E632-2E9A-9B90-56D74898140D}"/>
              </a:ext>
            </a:extLst>
          </p:cNvPr>
          <p:cNvSpPr>
            <a:spLocks noGrp="1"/>
          </p:cNvSpPr>
          <p:nvPr>
            <p:ph type="body" sz="quarter" idx="10"/>
          </p:nvPr>
        </p:nvSpPr>
        <p:spPr/>
        <p:txBody>
          <a:bodyPr/>
          <a:lstStyle/>
          <a:p>
            <a:endParaRPr lang="en-GB" dirty="0"/>
          </a:p>
        </p:txBody>
      </p:sp>
    </p:spTree>
    <p:extLst>
      <p:ext uri="{BB962C8B-B14F-4D97-AF65-F5344CB8AC3E}">
        <p14:creationId xmlns:p14="http://schemas.microsoft.com/office/powerpoint/2010/main" val="1161955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E4068A-9E71-8317-DB01-BAA2456F157E}"/>
              </a:ext>
            </a:extLst>
          </p:cNvPr>
          <p:cNvSpPr>
            <a:spLocks noGrp="1"/>
          </p:cNvSpPr>
          <p:nvPr>
            <p:ph type="title"/>
          </p:nvPr>
        </p:nvSpPr>
        <p:spPr/>
        <p:txBody>
          <a:bodyPr/>
          <a:lstStyle/>
          <a:p>
            <a:r>
              <a:rPr lang="en-US" dirty="0"/>
              <a:t>Delta history and time travel</a:t>
            </a:r>
            <a:endParaRPr lang="en-GB" dirty="0"/>
          </a:p>
        </p:txBody>
      </p:sp>
    </p:spTree>
    <p:extLst>
      <p:ext uri="{BB962C8B-B14F-4D97-AF65-F5344CB8AC3E}">
        <p14:creationId xmlns:p14="http://schemas.microsoft.com/office/powerpoint/2010/main" val="1369832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99421C-A3E9-45DA-BC33-A2653A343DE8}"/>
              </a:ext>
            </a:extLst>
          </p:cNvPr>
          <p:cNvSpPr>
            <a:spLocks noGrp="1"/>
          </p:cNvSpPr>
          <p:nvPr>
            <p:ph type="title"/>
          </p:nvPr>
        </p:nvSpPr>
        <p:spPr/>
        <p:txBody>
          <a:bodyPr/>
          <a:lstStyle/>
          <a:p>
            <a:r>
              <a:rPr lang="en-GB" dirty="0"/>
              <a:t>Delta Time Travel</a:t>
            </a:r>
          </a:p>
        </p:txBody>
      </p:sp>
      <p:sp>
        <p:nvSpPr>
          <p:cNvPr id="5" name="Rectangle 4">
            <a:extLst>
              <a:ext uri="{FF2B5EF4-FFF2-40B4-BE49-F238E27FC236}">
                <a16:creationId xmlns:a16="http://schemas.microsoft.com/office/drawing/2014/main" id="{076EFC87-4B0E-4666-B83E-4AA372FE4367}"/>
              </a:ext>
            </a:extLst>
          </p:cNvPr>
          <p:cNvSpPr/>
          <p:nvPr/>
        </p:nvSpPr>
        <p:spPr>
          <a:xfrm>
            <a:off x="543657" y="919378"/>
            <a:ext cx="11104685" cy="3970318"/>
          </a:xfrm>
          <a:prstGeom prst="rect">
            <a:avLst/>
          </a:prstGeom>
        </p:spPr>
        <p:txBody>
          <a:bodyPr wrap="square">
            <a:spAutoFit/>
          </a:bodyPr>
          <a:lstStyle/>
          <a:p>
            <a:pPr marL="457200" indent="-457200">
              <a:buFont typeface="Arial" panose="020B0604020202020204" pitchFamily="34" charset="0"/>
              <a:buChar char="•"/>
            </a:pPr>
            <a:r>
              <a:rPr lang="en-US" sz="2800" dirty="0">
                <a:cs typeface="Segoe UI" panose="020B0502040204020203" pitchFamily="34" charset="0"/>
              </a:rPr>
              <a:t>Delta Lake allow you to query older version/snapshots of a Delta table using Time Travel. </a:t>
            </a:r>
          </a:p>
          <a:p>
            <a:endParaRPr lang="en-US" sz="2800" dirty="0">
              <a:cs typeface="Segoe UI" panose="020B0502040204020203" pitchFamily="34" charset="0"/>
            </a:endParaRPr>
          </a:p>
          <a:p>
            <a:pPr marL="457200" indent="-457200">
              <a:buFont typeface="Arial" panose="020B0604020202020204" pitchFamily="34" charset="0"/>
              <a:buChar char="•"/>
            </a:pPr>
            <a:r>
              <a:rPr lang="en-US" sz="2800" dirty="0">
                <a:cs typeface="Segoe UI" panose="020B0502040204020203" pitchFamily="34" charset="0"/>
              </a:rPr>
              <a:t>Delta Lake stored a 30-days version history by default. </a:t>
            </a:r>
          </a:p>
          <a:p>
            <a:endParaRPr lang="en-US" sz="2800" dirty="0">
              <a:cs typeface="Segoe UI" panose="020B0502040204020203" pitchFamily="34" charset="0"/>
            </a:endParaRPr>
          </a:p>
          <a:p>
            <a:pPr marL="457200" indent="-457200">
              <a:buFont typeface="Arial" panose="020B0604020202020204" pitchFamily="34" charset="0"/>
              <a:buChar char="•"/>
            </a:pPr>
            <a:r>
              <a:rPr lang="en-US" sz="2800" dirty="0">
                <a:cs typeface="Segoe UI" panose="020B0502040204020203" pitchFamily="34" charset="0"/>
              </a:rPr>
              <a:t>Useful for debugging, auditing, rolling back for data quality or to reproduce experiments. </a:t>
            </a:r>
          </a:p>
          <a:p>
            <a:endParaRPr lang="en-US" sz="2800" dirty="0">
              <a:cs typeface="Segoe UI" panose="020B0502040204020203" pitchFamily="34" charset="0"/>
            </a:endParaRPr>
          </a:p>
          <a:p>
            <a:pPr marL="457200" indent="-457200">
              <a:buFont typeface="Arial" panose="020B0604020202020204" pitchFamily="34" charset="0"/>
              <a:buChar char="•"/>
            </a:pPr>
            <a:r>
              <a:rPr lang="en-US" sz="2800" dirty="0">
                <a:cs typeface="Segoe UI" panose="020B0502040204020203" pitchFamily="34" charset="0"/>
              </a:rPr>
              <a:t>Can query an older versions using Python or SQL syntax.</a:t>
            </a:r>
          </a:p>
        </p:txBody>
      </p:sp>
    </p:spTree>
    <p:extLst>
      <p:ext uri="{BB962C8B-B14F-4D97-AF65-F5344CB8AC3E}">
        <p14:creationId xmlns:p14="http://schemas.microsoft.com/office/powerpoint/2010/main" val="42071167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1" nodeType="clickEffect">
                                  <p:stCondLst>
                                    <p:cond delay="0"/>
                                  </p:stCondLst>
                                  <p:childTnLst>
                                    <p:animEffect transition="out" filter="fade">
                                      <p:cBhvr>
                                        <p:cTn id="22" dur="500"/>
                                        <p:tgtEl>
                                          <p:spTgt spid="5">
                                            <p:txEl>
                                              <p:pRg st="0" end="0"/>
                                            </p:txEl>
                                          </p:spTgt>
                                        </p:tgtEl>
                                      </p:cBhvr>
                                    </p:animEffect>
                                    <p:set>
                                      <p:cBhvr>
                                        <p:cTn id="23" dur="1" fill="hold">
                                          <p:stCondLst>
                                            <p:cond delay="499"/>
                                          </p:stCondLst>
                                        </p:cTn>
                                        <p:tgtEl>
                                          <p:spTgt spid="5">
                                            <p:txEl>
                                              <p:pRg st="0" end="0"/>
                                            </p:txEl>
                                          </p:spTgt>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5">
                                            <p:txEl>
                                              <p:pRg st="2" end="2"/>
                                            </p:txEl>
                                          </p:spTgt>
                                        </p:tgtEl>
                                      </p:cBhvr>
                                    </p:animEffect>
                                    <p:set>
                                      <p:cBhvr>
                                        <p:cTn id="26" dur="1" fill="hold">
                                          <p:stCondLst>
                                            <p:cond delay="499"/>
                                          </p:stCondLst>
                                        </p:cTn>
                                        <p:tgtEl>
                                          <p:spTgt spid="5">
                                            <p:txEl>
                                              <p:pRg st="2" end="2"/>
                                            </p:txEl>
                                          </p:spTgt>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5">
                                            <p:txEl>
                                              <p:pRg st="4" end="4"/>
                                            </p:txEl>
                                          </p:spTgt>
                                        </p:tgtEl>
                                      </p:cBhvr>
                                    </p:animEffect>
                                    <p:set>
                                      <p:cBhvr>
                                        <p:cTn id="29" dur="1" fill="hold">
                                          <p:stCondLst>
                                            <p:cond delay="499"/>
                                          </p:stCondLst>
                                        </p:cTn>
                                        <p:tgtEl>
                                          <p:spTgt spid="5">
                                            <p:txEl>
                                              <p:pRg st="4" end="4"/>
                                            </p:txEl>
                                          </p:spTgt>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5">
                                            <p:txEl>
                                              <p:pRg st="6" end="6"/>
                                            </p:txEl>
                                          </p:spTgt>
                                        </p:tgtEl>
                                      </p:cBhvr>
                                    </p:animEffect>
                                    <p:set>
                                      <p:cBhvr>
                                        <p:cTn id="32" dur="1" fill="hold">
                                          <p:stCondLst>
                                            <p:cond delay="499"/>
                                          </p:stCondLst>
                                        </p:cTn>
                                        <p:tgtEl>
                                          <p:spTgt spid="5">
                                            <p:txEl>
                                              <p:pRg st="6" end="6"/>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5" grpId="1" uiExpand="1" build="allAtOnce"/>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99421C-A3E9-45DA-BC33-A2653A343DE8}"/>
              </a:ext>
            </a:extLst>
          </p:cNvPr>
          <p:cNvSpPr>
            <a:spLocks noGrp="1"/>
          </p:cNvSpPr>
          <p:nvPr>
            <p:ph type="title"/>
          </p:nvPr>
        </p:nvSpPr>
        <p:spPr/>
        <p:txBody>
          <a:bodyPr/>
          <a:lstStyle/>
          <a:p>
            <a:r>
              <a:rPr lang="en-GB" dirty="0"/>
              <a:t>Delta Time Travel</a:t>
            </a:r>
          </a:p>
        </p:txBody>
      </p:sp>
      <p:pic>
        <p:nvPicPr>
          <p:cNvPr id="13" name="Picture 12" descr="Table&#10;&#10;Description automatically generated">
            <a:extLst>
              <a:ext uri="{FF2B5EF4-FFF2-40B4-BE49-F238E27FC236}">
                <a16:creationId xmlns:a16="http://schemas.microsoft.com/office/drawing/2014/main" id="{FFA6C51E-ED5D-47B9-A987-AB9EB7C792F0}"/>
              </a:ext>
            </a:extLst>
          </p:cNvPr>
          <p:cNvPicPr>
            <a:picLocks noChangeAspect="1"/>
          </p:cNvPicPr>
          <p:nvPr/>
        </p:nvPicPr>
        <p:blipFill rotWithShape="1">
          <a:blip r:embed="rId3"/>
          <a:srcRect t="3639" b="1417"/>
          <a:stretch/>
        </p:blipFill>
        <p:spPr>
          <a:xfrm>
            <a:off x="5471260" y="1043813"/>
            <a:ext cx="3222675" cy="1972165"/>
          </a:xfrm>
          <a:prstGeom prst="rect">
            <a:avLst/>
          </a:prstGeom>
          <a:ln>
            <a:solidFill>
              <a:schemeClr val="bg1">
                <a:lumMod val="50000"/>
              </a:schemeClr>
            </a:solidFill>
          </a:ln>
        </p:spPr>
      </p:pic>
      <p:sp>
        <p:nvSpPr>
          <p:cNvPr id="4" name="TextBox 3">
            <a:extLst>
              <a:ext uri="{FF2B5EF4-FFF2-40B4-BE49-F238E27FC236}">
                <a16:creationId xmlns:a16="http://schemas.microsoft.com/office/drawing/2014/main" id="{6942CC4F-28D2-482D-9F0A-F4D4C92A33B5}"/>
              </a:ext>
            </a:extLst>
          </p:cNvPr>
          <p:cNvSpPr txBox="1">
            <a:spLocks/>
          </p:cNvSpPr>
          <p:nvPr/>
        </p:nvSpPr>
        <p:spPr>
          <a:xfrm>
            <a:off x="525990" y="2902824"/>
            <a:ext cx="4223810" cy="1477328"/>
          </a:xfrm>
          <a:prstGeom prst="rect">
            <a:avLst/>
          </a:prstGeom>
          <a:solidFill>
            <a:schemeClr val="tx1"/>
          </a:solidFill>
        </p:spPr>
        <p:txBody>
          <a:bodyPr wrap="square" rtlCol="0">
            <a:spAutoFit/>
          </a:bodyPr>
          <a:lstStyle/>
          <a:p>
            <a:r>
              <a:rPr lang="en-US" dirty="0">
                <a:solidFill>
                  <a:srgbClr val="92D050"/>
                </a:solidFill>
                <a:latin typeface="Roboto Mono" pitchFamily="2" charset="0"/>
                <a:ea typeface="Roboto Mono" pitchFamily="2" charset="0"/>
                <a:cs typeface="Courier New" panose="02070309020205020404" pitchFamily="49" charset="0"/>
              </a:rPr>
              <a:t>-- </a:t>
            </a:r>
            <a:r>
              <a:rPr lang="en-US" dirty="0" err="1">
                <a:solidFill>
                  <a:srgbClr val="92D050"/>
                </a:solidFill>
                <a:latin typeface="Roboto Mono" pitchFamily="2" charset="0"/>
                <a:ea typeface="Roboto Mono" pitchFamily="2" charset="0"/>
                <a:cs typeface="Courier New" panose="02070309020205020404" pitchFamily="49" charset="0"/>
              </a:rPr>
              <a:t>DataFrameReader</a:t>
            </a:r>
            <a:r>
              <a:rPr lang="en-US" dirty="0">
                <a:solidFill>
                  <a:srgbClr val="92D050"/>
                </a:solidFill>
                <a:latin typeface="Roboto Mono" pitchFamily="2" charset="0"/>
                <a:ea typeface="Roboto Mono" pitchFamily="2" charset="0"/>
                <a:cs typeface="Courier New" panose="02070309020205020404" pitchFamily="49" charset="0"/>
              </a:rPr>
              <a:t> options</a:t>
            </a:r>
          </a:p>
          <a:p>
            <a:r>
              <a:rPr lang="en-US" dirty="0">
                <a:solidFill>
                  <a:schemeClr val="bg1"/>
                </a:solidFill>
                <a:latin typeface="Roboto Mono" pitchFamily="2" charset="0"/>
                <a:ea typeface="Roboto Mono" pitchFamily="2" charset="0"/>
                <a:cs typeface="Courier New" panose="02070309020205020404" pitchFamily="49" charset="0"/>
              </a:rPr>
              <a:t>( </a:t>
            </a:r>
            <a:r>
              <a:rPr lang="en-US" dirty="0" err="1">
                <a:solidFill>
                  <a:schemeClr val="bg1"/>
                </a:solidFill>
                <a:latin typeface="Roboto Mono" pitchFamily="2" charset="0"/>
                <a:ea typeface="Roboto Mono" pitchFamily="2" charset="0"/>
                <a:cs typeface="Courier New" panose="02070309020205020404" pitchFamily="49" charset="0"/>
              </a:rPr>
              <a:t>spark.read</a:t>
            </a:r>
            <a:endParaRPr lang="en-US" dirty="0">
              <a:solidFill>
                <a:schemeClr val="bg1"/>
              </a:solidFill>
              <a:latin typeface="Roboto Mono" pitchFamily="2" charset="0"/>
              <a:ea typeface="Roboto Mono" pitchFamily="2" charset="0"/>
              <a:cs typeface="Courier New" panose="02070309020205020404" pitchFamily="49" charset="0"/>
            </a:endParaRPr>
          </a:p>
          <a:p>
            <a:r>
              <a:rPr lang="en-US" dirty="0">
                <a:solidFill>
                  <a:schemeClr val="bg1"/>
                </a:solidFill>
                <a:latin typeface="Roboto Mono" pitchFamily="2" charset="0"/>
                <a:ea typeface="Roboto Mono" pitchFamily="2" charset="0"/>
                <a:cs typeface="Courier New" panose="02070309020205020404" pitchFamily="49" charset="0"/>
              </a:rPr>
              <a:t>        .format(</a:t>
            </a:r>
            <a:r>
              <a:rPr lang="en-US" dirty="0">
                <a:solidFill>
                  <a:srgbClr val="00B0F0"/>
                </a:solidFill>
                <a:latin typeface="Roboto Mono" pitchFamily="2" charset="0"/>
                <a:ea typeface="Roboto Mono" pitchFamily="2" charset="0"/>
                <a:cs typeface="Courier New" panose="02070309020205020404" pitchFamily="49" charset="0"/>
              </a:rPr>
              <a:t>"delta"</a:t>
            </a:r>
            <a:r>
              <a:rPr lang="en-US" dirty="0">
                <a:solidFill>
                  <a:schemeClr val="bg1"/>
                </a:solidFill>
                <a:latin typeface="Roboto Mono" pitchFamily="2" charset="0"/>
                <a:ea typeface="Roboto Mono" pitchFamily="2" charset="0"/>
                <a:cs typeface="Courier New" panose="02070309020205020404" pitchFamily="49" charset="0"/>
              </a:rPr>
              <a:t>)</a:t>
            </a:r>
          </a:p>
          <a:p>
            <a:r>
              <a:rPr lang="en-US" dirty="0">
                <a:solidFill>
                  <a:schemeClr val="bg1"/>
                </a:solidFill>
                <a:latin typeface="Roboto Mono" pitchFamily="2" charset="0"/>
                <a:ea typeface="Roboto Mono" pitchFamily="2" charset="0"/>
                <a:cs typeface="Courier New" panose="02070309020205020404" pitchFamily="49" charset="0"/>
              </a:rPr>
              <a:t>        .option(</a:t>
            </a:r>
            <a:r>
              <a:rPr lang="en-US" dirty="0">
                <a:solidFill>
                  <a:srgbClr val="00B0F0"/>
                </a:solidFill>
                <a:latin typeface="Roboto Mono" pitchFamily="2" charset="0"/>
                <a:ea typeface="Roboto Mono" pitchFamily="2" charset="0"/>
                <a:cs typeface="Courier New" panose="02070309020205020404" pitchFamily="49" charset="0"/>
              </a:rPr>
              <a:t>"</a:t>
            </a:r>
            <a:r>
              <a:rPr lang="en-US" dirty="0" err="1">
                <a:solidFill>
                  <a:srgbClr val="00B0F0"/>
                </a:solidFill>
                <a:latin typeface="Roboto Mono" pitchFamily="2" charset="0"/>
                <a:ea typeface="Roboto Mono" pitchFamily="2" charset="0"/>
                <a:cs typeface="Courier New" panose="02070309020205020404" pitchFamily="49" charset="0"/>
              </a:rPr>
              <a:t>versionAsOf</a:t>
            </a:r>
            <a:r>
              <a:rPr lang="en-US" dirty="0">
                <a:solidFill>
                  <a:srgbClr val="00B0F0"/>
                </a:solidFill>
                <a:latin typeface="Roboto Mono" pitchFamily="2" charset="0"/>
                <a:ea typeface="Roboto Mono" pitchFamily="2" charset="0"/>
                <a:cs typeface="Courier New" panose="02070309020205020404" pitchFamily="49" charset="0"/>
              </a:rPr>
              <a:t>", 0</a:t>
            </a:r>
            <a:r>
              <a:rPr lang="en-US" dirty="0">
                <a:solidFill>
                  <a:schemeClr val="bg1"/>
                </a:solidFill>
                <a:latin typeface="Roboto Mono" pitchFamily="2" charset="0"/>
                <a:ea typeface="Roboto Mono" pitchFamily="2" charset="0"/>
                <a:cs typeface="Courier New" panose="02070309020205020404" pitchFamily="49" charset="0"/>
              </a:rPr>
              <a:t>)</a:t>
            </a:r>
          </a:p>
        </p:txBody>
      </p:sp>
      <p:sp>
        <p:nvSpPr>
          <p:cNvPr id="8" name="TextBox 7">
            <a:extLst>
              <a:ext uri="{FF2B5EF4-FFF2-40B4-BE49-F238E27FC236}">
                <a16:creationId xmlns:a16="http://schemas.microsoft.com/office/drawing/2014/main" id="{E485CC33-5F5C-4E90-95D4-AE2B1B7B368D}"/>
              </a:ext>
            </a:extLst>
          </p:cNvPr>
          <p:cNvSpPr txBox="1">
            <a:spLocks/>
          </p:cNvSpPr>
          <p:nvPr/>
        </p:nvSpPr>
        <p:spPr>
          <a:xfrm>
            <a:off x="525989" y="1043813"/>
            <a:ext cx="4223811" cy="1477328"/>
          </a:xfrm>
          <a:prstGeom prst="rect">
            <a:avLst/>
          </a:prstGeom>
          <a:solidFill>
            <a:schemeClr val="tx1"/>
          </a:solidFill>
        </p:spPr>
        <p:txBody>
          <a:bodyPr wrap="square" rtlCol="0">
            <a:spAutoFit/>
          </a:bodyPr>
          <a:lstStyle/>
          <a:p>
            <a:r>
              <a:rPr lang="en-US" dirty="0">
                <a:solidFill>
                  <a:srgbClr val="92D050"/>
                </a:solidFill>
                <a:latin typeface="Roboto Mono" pitchFamily="2" charset="0"/>
                <a:ea typeface="Roboto Mono" pitchFamily="2" charset="0"/>
                <a:cs typeface="Courier New" panose="02070309020205020404" pitchFamily="49" charset="0"/>
              </a:rPr>
              <a:t>-- SQL syntax</a:t>
            </a:r>
            <a:endParaRPr lang="en-US" dirty="0">
              <a:solidFill>
                <a:schemeClr val="bg1"/>
              </a:solidFill>
              <a:latin typeface="Roboto Mono" pitchFamily="2" charset="0"/>
              <a:ea typeface="Roboto Mono" pitchFamily="2" charset="0"/>
              <a:cs typeface="Courier New" panose="02070309020205020404" pitchFamily="49" charset="0"/>
            </a:endParaRPr>
          </a:p>
          <a:p>
            <a:r>
              <a:rPr lang="en-US" dirty="0">
                <a:solidFill>
                  <a:schemeClr val="bg1"/>
                </a:solidFill>
                <a:latin typeface="Roboto Mono" pitchFamily="2" charset="0"/>
                <a:ea typeface="Roboto Mono" pitchFamily="2" charset="0"/>
                <a:cs typeface="Courier New" panose="02070309020205020404" pitchFamily="49" charset="0"/>
              </a:rPr>
              <a:t>SELECT count(*) </a:t>
            </a:r>
          </a:p>
          <a:p>
            <a:r>
              <a:rPr lang="en-US" dirty="0">
                <a:solidFill>
                  <a:schemeClr val="bg1"/>
                </a:solidFill>
                <a:latin typeface="Roboto Mono" pitchFamily="2" charset="0"/>
                <a:ea typeface="Roboto Mono" pitchFamily="2" charset="0"/>
                <a:cs typeface="Courier New" panose="02070309020205020404" pitchFamily="49" charset="0"/>
              </a:rPr>
              <a:t>FROM </a:t>
            </a:r>
            <a:r>
              <a:rPr lang="en-US" dirty="0">
                <a:solidFill>
                  <a:srgbClr val="00B0F0"/>
                </a:solidFill>
                <a:latin typeface="Roboto Mono" pitchFamily="2" charset="0"/>
                <a:ea typeface="Roboto Mono" pitchFamily="2" charset="0"/>
                <a:cs typeface="Courier New" panose="02070309020205020404" pitchFamily="49" charset="0"/>
              </a:rPr>
              <a:t>&lt;</a:t>
            </a:r>
            <a:r>
              <a:rPr lang="en-US" dirty="0" err="1">
                <a:solidFill>
                  <a:srgbClr val="00B0F0"/>
                </a:solidFill>
                <a:latin typeface="Roboto Mono" pitchFamily="2" charset="0"/>
                <a:ea typeface="Roboto Mono" pitchFamily="2" charset="0"/>
                <a:cs typeface="Courier New" panose="02070309020205020404" pitchFamily="49" charset="0"/>
              </a:rPr>
              <a:t>databaseName</a:t>
            </a:r>
            <a:r>
              <a:rPr lang="en-US" dirty="0">
                <a:solidFill>
                  <a:srgbClr val="00B0F0"/>
                </a:solidFill>
                <a:latin typeface="Roboto Mono" pitchFamily="2" charset="0"/>
                <a:ea typeface="Roboto Mono" pitchFamily="2" charset="0"/>
                <a:cs typeface="Courier New" panose="02070309020205020404" pitchFamily="49" charset="0"/>
              </a:rPr>
              <a:t>&gt;.&lt;</a:t>
            </a:r>
            <a:r>
              <a:rPr lang="en-US" dirty="0" err="1">
                <a:solidFill>
                  <a:srgbClr val="00B0F0"/>
                </a:solidFill>
                <a:latin typeface="Roboto Mono" pitchFamily="2" charset="0"/>
                <a:ea typeface="Roboto Mono" pitchFamily="2" charset="0"/>
                <a:cs typeface="Courier New" panose="02070309020205020404" pitchFamily="49" charset="0"/>
              </a:rPr>
              <a:t>tableName</a:t>
            </a:r>
            <a:r>
              <a:rPr lang="en-US" dirty="0">
                <a:solidFill>
                  <a:srgbClr val="00B0F0"/>
                </a:solidFill>
                <a:latin typeface="Roboto Mono" pitchFamily="2" charset="0"/>
                <a:ea typeface="Roboto Mono" pitchFamily="2" charset="0"/>
                <a:cs typeface="Courier New" panose="02070309020205020404" pitchFamily="49" charset="0"/>
              </a:rPr>
              <a:t>&gt;</a:t>
            </a:r>
            <a:endParaRPr lang="en-US" dirty="0">
              <a:solidFill>
                <a:schemeClr val="bg1"/>
              </a:solidFill>
              <a:latin typeface="Roboto Mono" pitchFamily="2" charset="0"/>
              <a:ea typeface="Roboto Mono" pitchFamily="2" charset="0"/>
              <a:cs typeface="Courier New" panose="02070309020205020404" pitchFamily="49" charset="0"/>
            </a:endParaRPr>
          </a:p>
          <a:p>
            <a:r>
              <a:rPr lang="en-US" dirty="0">
                <a:solidFill>
                  <a:schemeClr val="bg1"/>
                </a:solidFill>
                <a:latin typeface="Roboto Mono" pitchFamily="2" charset="0"/>
                <a:ea typeface="Roboto Mono" pitchFamily="2" charset="0"/>
                <a:cs typeface="Courier New" panose="02070309020205020404" pitchFamily="49" charset="0"/>
              </a:rPr>
              <a:t>VERSION AS OF 0</a:t>
            </a:r>
          </a:p>
          <a:p>
            <a:endParaRPr lang="en-US" dirty="0">
              <a:solidFill>
                <a:schemeClr val="bg1"/>
              </a:solidFill>
              <a:latin typeface="Roboto Mono" pitchFamily="2" charset="0"/>
              <a:ea typeface="Roboto Mono" pitchFamily="2" charset="0"/>
              <a:cs typeface="Courier New" panose="02070309020205020404" pitchFamily="49" charset="0"/>
            </a:endParaRPr>
          </a:p>
        </p:txBody>
      </p:sp>
    </p:spTree>
    <p:extLst>
      <p:ext uri="{BB962C8B-B14F-4D97-AF65-F5344CB8AC3E}">
        <p14:creationId xmlns:p14="http://schemas.microsoft.com/office/powerpoint/2010/main" val="3169514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3E823-EDF1-A5DC-EE19-6E6D8FE1537C}"/>
              </a:ext>
            </a:extLst>
          </p:cNvPr>
          <p:cNvSpPr>
            <a:spLocks noGrp="1"/>
          </p:cNvSpPr>
          <p:nvPr>
            <p:ph type="title"/>
          </p:nvPr>
        </p:nvSpPr>
        <p:spPr/>
        <p:txBody>
          <a:bodyPr/>
          <a:lstStyle/>
          <a:p>
            <a:r>
              <a:rPr lang="en-US" sz="5400" dirty="0"/>
              <a:t>DELTA Vacuum vs TRANSACTION LOG </a:t>
            </a:r>
            <a:endParaRPr lang="en-GB" sz="5400" dirty="0"/>
          </a:p>
        </p:txBody>
      </p:sp>
    </p:spTree>
    <p:extLst>
      <p:ext uri="{BB962C8B-B14F-4D97-AF65-F5344CB8AC3E}">
        <p14:creationId xmlns:p14="http://schemas.microsoft.com/office/powerpoint/2010/main" val="3251220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D54398-1733-680E-1996-6E82002F96CF}"/>
              </a:ext>
            </a:extLst>
          </p:cNvPr>
          <p:cNvSpPr>
            <a:spLocks noGrp="1"/>
          </p:cNvSpPr>
          <p:nvPr>
            <p:ph type="title"/>
          </p:nvPr>
        </p:nvSpPr>
        <p:spPr/>
        <p:txBody>
          <a:bodyPr/>
          <a:lstStyle/>
          <a:p>
            <a:r>
              <a:rPr lang="en-US" dirty="0"/>
              <a:t>What problem are we trying to solve?</a:t>
            </a:r>
            <a:endParaRPr lang="en-GB" dirty="0"/>
          </a:p>
        </p:txBody>
      </p:sp>
      <p:sp>
        <p:nvSpPr>
          <p:cNvPr id="4" name="Text Placeholder 3">
            <a:extLst>
              <a:ext uri="{FF2B5EF4-FFF2-40B4-BE49-F238E27FC236}">
                <a16:creationId xmlns:a16="http://schemas.microsoft.com/office/drawing/2014/main" id="{F81ED8C7-E632-2E9A-9B90-56D74898140D}"/>
              </a:ext>
            </a:extLst>
          </p:cNvPr>
          <p:cNvSpPr>
            <a:spLocks noGrp="1"/>
          </p:cNvSpPr>
          <p:nvPr>
            <p:ph type="body" sz="quarter" idx="10"/>
          </p:nvPr>
        </p:nvSpPr>
        <p:spPr/>
        <p:txBody>
          <a:bodyPr/>
          <a:lstStyle/>
          <a:p>
            <a:endParaRPr lang="en-GB" dirty="0"/>
          </a:p>
        </p:txBody>
      </p:sp>
    </p:spTree>
    <p:extLst>
      <p:ext uri="{BB962C8B-B14F-4D97-AF65-F5344CB8AC3E}">
        <p14:creationId xmlns:p14="http://schemas.microsoft.com/office/powerpoint/2010/main" val="1807142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D3EEA-2146-3AE0-20AB-BF45CB873813}"/>
              </a:ext>
            </a:extLst>
          </p:cNvPr>
          <p:cNvSpPr>
            <a:spLocks noGrp="1"/>
          </p:cNvSpPr>
          <p:nvPr>
            <p:ph type="title"/>
          </p:nvPr>
        </p:nvSpPr>
        <p:spPr/>
        <p:txBody>
          <a:bodyPr/>
          <a:lstStyle/>
          <a:p>
            <a:r>
              <a:rPr lang="en-US" dirty="0"/>
              <a:t>DELTA VACUUM</a:t>
            </a:r>
            <a:endParaRPr lang="en-GB" dirty="0"/>
          </a:p>
        </p:txBody>
      </p:sp>
    </p:spTree>
    <p:extLst>
      <p:ext uri="{BB962C8B-B14F-4D97-AF65-F5344CB8AC3E}">
        <p14:creationId xmlns:p14="http://schemas.microsoft.com/office/powerpoint/2010/main" val="2466921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922D5-F7F6-44EF-D817-297339F00493}"/>
              </a:ext>
            </a:extLst>
          </p:cNvPr>
          <p:cNvSpPr>
            <a:spLocks noGrp="1"/>
          </p:cNvSpPr>
          <p:nvPr>
            <p:ph type="title"/>
          </p:nvPr>
        </p:nvSpPr>
        <p:spPr/>
        <p:txBody>
          <a:bodyPr/>
          <a:lstStyle/>
          <a:p>
            <a:r>
              <a:rPr lang="en-GB"/>
              <a:t>Why?</a:t>
            </a:r>
          </a:p>
        </p:txBody>
      </p:sp>
    </p:spTree>
    <p:extLst>
      <p:ext uri="{BB962C8B-B14F-4D97-AF65-F5344CB8AC3E}">
        <p14:creationId xmlns:p14="http://schemas.microsoft.com/office/powerpoint/2010/main" val="2469152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0F3E4C-5D02-4FC3-9AEC-890802F5E1BA}"/>
              </a:ext>
            </a:extLst>
          </p:cNvPr>
          <p:cNvSpPr>
            <a:spLocks noGrp="1"/>
          </p:cNvSpPr>
          <p:nvPr>
            <p:ph type="title"/>
          </p:nvPr>
        </p:nvSpPr>
        <p:spPr/>
        <p:txBody>
          <a:bodyPr/>
          <a:lstStyle/>
          <a:p>
            <a:r>
              <a:rPr lang="en-GB" dirty="0"/>
              <a:t>Obsolete Files</a:t>
            </a:r>
          </a:p>
        </p:txBody>
      </p:sp>
      <p:pic>
        <p:nvPicPr>
          <p:cNvPr id="5" name="Picture 4">
            <a:extLst>
              <a:ext uri="{FF2B5EF4-FFF2-40B4-BE49-F238E27FC236}">
                <a16:creationId xmlns:a16="http://schemas.microsoft.com/office/drawing/2014/main" id="{321347FF-F0FD-40D3-A1A0-8D7EAA6A7ADE}"/>
              </a:ext>
            </a:extLst>
          </p:cNvPr>
          <p:cNvPicPr>
            <a:picLocks noChangeAspect="1"/>
          </p:cNvPicPr>
          <p:nvPr/>
        </p:nvPicPr>
        <p:blipFill>
          <a:blip r:embed="rId3"/>
          <a:stretch>
            <a:fillRect/>
          </a:stretch>
        </p:blipFill>
        <p:spPr>
          <a:xfrm>
            <a:off x="3036601" y="1819369"/>
            <a:ext cx="414797" cy="537164"/>
          </a:xfrm>
          <a:prstGeom prst="rect">
            <a:avLst/>
          </a:prstGeom>
        </p:spPr>
      </p:pic>
      <p:pic>
        <p:nvPicPr>
          <p:cNvPr id="6" name="Picture 5">
            <a:extLst>
              <a:ext uri="{FF2B5EF4-FFF2-40B4-BE49-F238E27FC236}">
                <a16:creationId xmlns:a16="http://schemas.microsoft.com/office/drawing/2014/main" id="{1C024F47-E146-4FA0-9B09-73925C7BC142}"/>
              </a:ext>
            </a:extLst>
          </p:cNvPr>
          <p:cNvPicPr>
            <a:picLocks noChangeAspect="1"/>
          </p:cNvPicPr>
          <p:nvPr/>
        </p:nvPicPr>
        <p:blipFill>
          <a:blip r:embed="rId4"/>
          <a:stretch>
            <a:fillRect/>
          </a:stretch>
        </p:blipFill>
        <p:spPr>
          <a:xfrm>
            <a:off x="1433935" y="3191951"/>
            <a:ext cx="415452" cy="543295"/>
          </a:xfrm>
          <a:prstGeom prst="rect">
            <a:avLst/>
          </a:prstGeom>
        </p:spPr>
      </p:pic>
      <p:pic>
        <p:nvPicPr>
          <p:cNvPr id="7" name="Picture 6">
            <a:extLst>
              <a:ext uri="{FF2B5EF4-FFF2-40B4-BE49-F238E27FC236}">
                <a16:creationId xmlns:a16="http://schemas.microsoft.com/office/drawing/2014/main" id="{42DFE60F-C243-4E47-AE4F-5023BA34E0BC}"/>
              </a:ext>
            </a:extLst>
          </p:cNvPr>
          <p:cNvPicPr>
            <a:picLocks noChangeAspect="1"/>
          </p:cNvPicPr>
          <p:nvPr/>
        </p:nvPicPr>
        <p:blipFill>
          <a:blip r:embed="rId5"/>
          <a:stretch>
            <a:fillRect/>
          </a:stretch>
        </p:blipFill>
        <p:spPr>
          <a:xfrm>
            <a:off x="163068" y="1074180"/>
            <a:ext cx="1213018" cy="948186"/>
          </a:xfrm>
          <a:prstGeom prst="rect">
            <a:avLst/>
          </a:prstGeom>
        </p:spPr>
      </p:pic>
      <p:pic>
        <p:nvPicPr>
          <p:cNvPr id="8" name="Picture 7">
            <a:extLst>
              <a:ext uri="{FF2B5EF4-FFF2-40B4-BE49-F238E27FC236}">
                <a16:creationId xmlns:a16="http://schemas.microsoft.com/office/drawing/2014/main" id="{4C76AE02-9590-4E24-BDF1-4A8A309EB935}"/>
              </a:ext>
            </a:extLst>
          </p:cNvPr>
          <p:cNvPicPr>
            <a:picLocks noChangeAspect="1"/>
          </p:cNvPicPr>
          <p:nvPr/>
        </p:nvPicPr>
        <p:blipFill>
          <a:blip r:embed="rId4"/>
          <a:stretch>
            <a:fillRect/>
          </a:stretch>
        </p:blipFill>
        <p:spPr>
          <a:xfrm>
            <a:off x="1900204" y="3191951"/>
            <a:ext cx="415452" cy="543295"/>
          </a:xfrm>
          <a:prstGeom prst="rect">
            <a:avLst/>
          </a:prstGeom>
        </p:spPr>
      </p:pic>
      <p:cxnSp>
        <p:nvCxnSpPr>
          <p:cNvPr id="9" name="Straight Connector 8">
            <a:extLst>
              <a:ext uri="{FF2B5EF4-FFF2-40B4-BE49-F238E27FC236}">
                <a16:creationId xmlns:a16="http://schemas.microsoft.com/office/drawing/2014/main" id="{73E55CD9-8C7F-4B4C-8DF9-7F10CE6AA4FB}"/>
              </a:ext>
            </a:extLst>
          </p:cNvPr>
          <p:cNvCxnSpPr>
            <a:cxnSpLocks/>
            <a:stCxn id="7" idx="2"/>
          </p:cNvCxnSpPr>
          <p:nvPr/>
        </p:nvCxnSpPr>
        <p:spPr>
          <a:xfrm>
            <a:off x="769577" y="2022366"/>
            <a:ext cx="7812" cy="272489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D6D1FFB-484A-470E-B10E-B27482BDBC52}"/>
              </a:ext>
            </a:extLst>
          </p:cNvPr>
          <p:cNvCxnSpPr>
            <a:cxnSpLocks/>
          </p:cNvCxnSpPr>
          <p:nvPr/>
        </p:nvCxnSpPr>
        <p:spPr>
          <a:xfrm flipH="1" flipV="1">
            <a:off x="777389" y="2613122"/>
            <a:ext cx="598697" cy="1"/>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ECFC546A-F8E8-46B0-9248-D77021D6E6FA}"/>
              </a:ext>
            </a:extLst>
          </p:cNvPr>
          <p:cNvPicPr>
            <a:picLocks noChangeAspect="1"/>
          </p:cNvPicPr>
          <p:nvPr/>
        </p:nvPicPr>
        <p:blipFill>
          <a:blip r:embed="rId3"/>
          <a:stretch>
            <a:fillRect/>
          </a:stretch>
        </p:blipFill>
        <p:spPr>
          <a:xfrm>
            <a:off x="2620318" y="1819369"/>
            <a:ext cx="414797" cy="537164"/>
          </a:xfrm>
          <a:prstGeom prst="rect">
            <a:avLst/>
          </a:prstGeom>
        </p:spPr>
      </p:pic>
      <p:pic>
        <p:nvPicPr>
          <p:cNvPr id="16" name="Picture 15">
            <a:extLst>
              <a:ext uri="{FF2B5EF4-FFF2-40B4-BE49-F238E27FC236}">
                <a16:creationId xmlns:a16="http://schemas.microsoft.com/office/drawing/2014/main" id="{1E1316F0-F12B-445E-B69A-533A298D42E2}"/>
              </a:ext>
            </a:extLst>
          </p:cNvPr>
          <p:cNvPicPr>
            <a:picLocks noChangeAspect="1"/>
          </p:cNvPicPr>
          <p:nvPr/>
        </p:nvPicPr>
        <p:blipFill>
          <a:blip r:embed="rId6"/>
          <a:stretch>
            <a:fillRect/>
          </a:stretch>
        </p:blipFill>
        <p:spPr>
          <a:xfrm>
            <a:off x="1352068" y="2257422"/>
            <a:ext cx="1248297" cy="681302"/>
          </a:xfrm>
          <a:prstGeom prst="rect">
            <a:avLst/>
          </a:prstGeom>
        </p:spPr>
      </p:pic>
      <p:pic>
        <p:nvPicPr>
          <p:cNvPr id="25" name="Picture 24">
            <a:extLst>
              <a:ext uri="{FF2B5EF4-FFF2-40B4-BE49-F238E27FC236}">
                <a16:creationId xmlns:a16="http://schemas.microsoft.com/office/drawing/2014/main" id="{23538D69-3F7B-4071-A29B-0C616A781387}"/>
              </a:ext>
            </a:extLst>
          </p:cNvPr>
          <p:cNvPicPr>
            <a:picLocks noChangeAspect="1"/>
          </p:cNvPicPr>
          <p:nvPr/>
        </p:nvPicPr>
        <p:blipFill>
          <a:blip r:embed="rId3"/>
          <a:stretch>
            <a:fillRect/>
          </a:stretch>
        </p:blipFill>
        <p:spPr>
          <a:xfrm>
            <a:off x="4718435" y="2344244"/>
            <a:ext cx="414797" cy="537164"/>
          </a:xfrm>
          <a:prstGeom prst="rect">
            <a:avLst/>
          </a:prstGeom>
        </p:spPr>
      </p:pic>
      <p:pic>
        <p:nvPicPr>
          <p:cNvPr id="27" name="Picture 26">
            <a:extLst>
              <a:ext uri="{FF2B5EF4-FFF2-40B4-BE49-F238E27FC236}">
                <a16:creationId xmlns:a16="http://schemas.microsoft.com/office/drawing/2014/main" id="{36BFBCAE-0520-45E4-A281-303ADE36A760}"/>
              </a:ext>
            </a:extLst>
          </p:cNvPr>
          <p:cNvPicPr>
            <a:picLocks noChangeAspect="1"/>
          </p:cNvPicPr>
          <p:nvPr/>
        </p:nvPicPr>
        <p:blipFill>
          <a:blip r:embed="rId3"/>
          <a:stretch>
            <a:fillRect/>
          </a:stretch>
        </p:blipFill>
        <p:spPr>
          <a:xfrm>
            <a:off x="4297680" y="2344244"/>
            <a:ext cx="414797" cy="537164"/>
          </a:xfrm>
          <a:prstGeom prst="rect">
            <a:avLst/>
          </a:prstGeom>
        </p:spPr>
      </p:pic>
      <p:pic>
        <p:nvPicPr>
          <p:cNvPr id="29" name="Picture 28">
            <a:extLst>
              <a:ext uri="{FF2B5EF4-FFF2-40B4-BE49-F238E27FC236}">
                <a16:creationId xmlns:a16="http://schemas.microsoft.com/office/drawing/2014/main" id="{D631744A-2F75-4FEA-B793-966B0A9C78BC}"/>
              </a:ext>
            </a:extLst>
          </p:cNvPr>
          <p:cNvPicPr>
            <a:picLocks noChangeAspect="1"/>
          </p:cNvPicPr>
          <p:nvPr/>
        </p:nvPicPr>
        <p:blipFill>
          <a:blip r:embed="rId3"/>
          <a:stretch>
            <a:fillRect/>
          </a:stretch>
        </p:blipFill>
        <p:spPr>
          <a:xfrm>
            <a:off x="4701732" y="1819369"/>
            <a:ext cx="414797" cy="537164"/>
          </a:xfrm>
          <a:prstGeom prst="rect">
            <a:avLst/>
          </a:prstGeom>
        </p:spPr>
      </p:pic>
      <p:pic>
        <p:nvPicPr>
          <p:cNvPr id="31" name="Picture 30">
            <a:extLst>
              <a:ext uri="{FF2B5EF4-FFF2-40B4-BE49-F238E27FC236}">
                <a16:creationId xmlns:a16="http://schemas.microsoft.com/office/drawing/2014/main" id="{99BEACC0-FEB1-4C73-BEE4-840178FE1E3E}"/>
              </a:ext>
            </a:extLst>
          </p:cNvPr>
          <p:cNvPicPr>
            <a:picLocks noChangeAspect="1"/>
          </p:cNvPicPr>
          <p:nvPr/>
        </p:nvPicPr>
        <p:blipFill>
          <a:blip r:embed="rId3"/>
          <a:stretch>
            <a:fillRect/>
          </a:stretch>
        </p:blipFill>
        <p:spPr>
          <a:xfrm>
            <a:off x="4285450" y="1819369"/>
            <a:ext cx="414797" cy="537164"/>
          </a:xfrm>
          <a:prstGeom prst="rect">
            <a:avLst/>
          </a:prstGeom>
        </p:spPr>
      </p:pic>
      <p:pic>
        <p:nvPicPr>
          <p:cNvPr id="33" name="Picture 32">
            <a:extLst>
              <a:ext uri="{FF2B5EF4-FFF2-40B4-BE49-F238E27FC236}">
                <a16:creationId xmlns:a16="http://schemas.microsoft.com/office/drawing/2014/main" id="{02DFCEF9-8C95-438B-81DE-4E8EB1943EC2}"/>
              </a:ext>
            </a:extLst>
          </p:cNvPr>
          <p:cNvPicPr>
            <a:picLocks noChangeAspect="1"/>
          </p:cNvPicPr>
          <p:nvPr/>
        </p:nvPicPr>
        <p:blipFill>
          <a:blip r:embed="rId3"/>
          <a:stretch>
            <a:fillRect/>
          </a:stretch>
        </p:blipFill>
        <p:spPr>
          <a:xfrm>
            <a:off x="3876925" y="2344244"/>
            <a:ext cx="414797" cy="537164"/>
          </a:xfrm>
          <a:prstGeom prst="rect">
            <a:avLst/>
          </a:prstGeom>
        </p:spPr>
      </p:pic>
      <p:pic>
        <p:nvPicPr>
          <p:cNvPr id="35" name="Picture 34">
            <a:extLst>
              <a:ext uri="{FF2B5EF4-FFF2-40B4-BE49-F238E27FC236}">
                <a16:creationId xmlns:a16="http://schemas.microsoft.com/office/drawing/2014/main" id="{91A110D1-50BB-4E4D-AB84-619AC50322C7}"/>
              </a:ext>
            </a:extLst>
          </p:cNvPr>
          <p:cNvPicPr>
            <a:picLocks noChangeAspect="1"/>
          </p:cNvPicPr>
          <p:nvPr/>
        </p:nvPicPr>
        <p:blipFill>
          <a:blip r:embed="rId3"/>
          <a:stretch>
            <a:fillRect/>
          </a:stretch>
        </p:blipFill>
        <p:spPr>
          <a:xfrm>
            <a:off x="3456170" y="2344244"/>
            <a:ext cx="414797" cy="537164"/>
          </a:xfrm>
          <a:prstGeom prst="rect">
            <a:avLst/>
          </a:prstGeom>
        </p:spPr>
      </p:pic>
      <p:pic>
        <p:nvPicPr>
          <p:cNvPr id="37" name="Picture 36">
            <a:extLst>
              <a:ext uri="{FF2B5EF4-FFF2-40B4-BE49-F238E27FC236}">
                <a16:creationId xmlns:a16="http://schemas.microsoft.com/office/drawing/2014/main" id="{2EBC5215-932A-4723-9853-6C209B216575}"/>
              </a:ext>
            </a:extLst>
          </p:cNvPr>
          <p:cNvPicPr>
            <a:picLocks noChangeAspect="1"/>
          </p:cNvPicPr>
          <p:nvPr/>
        </p:nvPicPr>
        <p:blipFill>
          <a:blip r:embed="rId3"/>
          <a:stretch>
            <a:fillRect/>
          </a:stretch>
        </p:blipFill>
        <p:spPr>
          <a:xfrm>
            <a:off x="3035415" y="2344244"/>
            <a:ext cx="414797" cy="537164"/>
          </a:xfrm>
          <a:prstGeom prst="rect">
            <a:avLst/>
          </a:prstGeom>
        </p:spPr>
      </p:pic>
      <p:pic>
        <p:nvPicPr>
          <p:cNvPr id="39" name="Picture 38">
            <a:extLst>
              <a:ext uri="{FF2B5EF4-FFF2-40B4-BE49-F238E27FC236}">
                <a16:creationId xmlns:a16="http://schemas.microsoft.com/office/drawing/2014/main" id="{6B7DD566-278E-42FC-8A4E-DB19C0DBB15D}"/>
              </a:ext>
            </a:extLst>
          </p:cNvPr>
          <p:cNvPicPr>
            <a:picLocks noChangeAspect="1"/>
          </p:cNvPicPr>
          <p:nvPr/>
        </p:nvPicPr>
        <p:blipFill>
          <a:blip r:embed="rId3"/>
          <a:stretch>
            <a:fillRect/>
          </a:stretch>
        </p:blipFill>
        <p:spPr>
          <a:xfrm>
            <a:off x="2614660" y="2344244"/>
            <a:ext cx="414797" cy="537164"/>
          </a:xfrm>
          <a:prstGeom prst="rect">
            <a:avLst/>
          </a:prstGeom>
        </p:spPr>
      </p:pic>
      <p:pic>
        <p:nvPicPr>
          <p:cNvPr id="41" name="Picture 40">
            <a:extLst>
              <a:ext uri="{FF2B5EF4-FFF2-40B4-BE49-F238E27FC236}">
                <a16:creationId xmlns:a16="http://schemas.microsoft.com/office/drawing/2014/main" id="{7B12C69A-36D1-47CA-9064-078E0FE0192B}"/>
              </a:ext>
            </a:extLst>
          </p:cNvPr>
          <p:cNvPicPr>
            <a:picLocks noChangeAspect="1"/>
          </p:cNvPicPr>
          <p:nvPr/>
        </p:nvPicPr>
        <p:blipFill>
          <a:blip r:embed="rId3"/>
          <a:stretch>
            <a:fillRect/>
          </a:stretch>
        </p:blipFill>
        <p:spPr>
          <a:xfrm>
            <a:off x="3869167" y="1819369"/>
            <a:ext cx="414797" cy="537164"/>
          </a:xfrm>
          <a:prstGeom prst="rect">
            <a:avLst/>
          </a:prstGeom>
        </p:spPr>
      </p:pic>
      <p:pic>
        <p:nvPicPr>
          <p:cNvPr id="43" name="Picture 42">
            <a:extLst>
              <a:ext uri="{FF2B5EF4-FFF2-40B4-BE49-F238E27FC236}">
                <a16:creationId xmlns:a16="http://schemas.microsoft.com/office/drawing/2014/main" id="{CE0599D9-6C10-487B-97C1-1ECE0B0DC868}"/>
              </a:ext>
            </a:extLst>
          </p:cNvPr>
          <p:cNvPicPr>
            <a:picLocks noChangeAspect="1"/>
          </p:cNvPicPr>
          <p:nvPr/>
        </p:nvPicPr>
        <p:blipFill>
          <a:blip r:embed="rId3"/>
          <a:stretch>
            <a:fillRect/>
          </a:stretch>
        </p:blipFill>
        <p:spPr>
          <a:xfrm>
            <a:off x="3452884" y="1819369"/>
            <a:ext cx="414797" cy="537164"/>
          </a:xfrm>
          <a:prstGeom prst="rect">
            <a:avLst/>
          </a:prstGeom>
        </p:spPr>
      </p:pic>
      <p:cxnSp>
        <p:nvCxnSpPr>
          <p:cNvPr id="48" name="Straight Connector 47">
            <a:extLst>
              <a:ext uri="{FF2B5EF4-FFF2-40B4-BE49-F238E27FC236}">
                <a16:creationId xmlns:a16="http://schemas.microsoft.com/office/drawing/2014/main" id="{A4528703-7685-456F-BA9C-97A5C170E840}"/>
              </a:ext>
            </a:extLst>
          </p:cNvPr>
          <p:cNvCxnSpPr>
            <a:cxnSpLocks/>
          </p:cNvCxnSpPr>
          <p:nvPr/>
        </p:nvCxnSpPr>
        <p:spPr>
          <a:xfrm flipH="1" flipV="1">
            <a:off x="753371" y="4747259"/>
            <a:ext cx="598697" cy="1"/>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0" name="Picture 49">
            <a:extLst>
              <a:ext uri="{FF2B5EF4-FFF2-40B4-BE49-F238E27FC236}">
                <a16:creationId xmlns:a16="http://schemas.microsoft.com/office/drawing/2014/main" id="{F9D75868-0BC4-4F67-B128-25CAC96FB7E0}"/>
              </a:ext>
            </a:extLst>
          </p:cNvPr>
          <p:cNvPicPr>
            <a:picLocks noChangeAspect="1"/>
          </p:cNvPicPr>
          <p:nvPr/>
        </p:nvPicPr>
        <p:blipFill>
          <a:blip r:embed="rId4"/>
          <a:stretch>
            <a:fillRect/>
          </a:stretch>
        </p:blipFill>
        <p:spPr>
          <a:xfrm>
            <a:off x="1433935" y="3735246"/>
            <a:ext cx="415452" cy="543295"/>
          </a:xfrm>
          <a:prstGeom prst="rect">
            <a:avLst/>
          </a:prstGeom>
        </p:spPr>
      </p:pic>
      <p:pic>
        <p:nvPicPr>
          <p:cNvPr id="52" name="Picture 51">
            <a:extLst>
              <a:ext uri="{FF2B5EF4-FFF2-40B4-BE49-F238E27FC236}">
                <a16:creationId xmlns:a16="http://schemas.microsoft.com/office/drawing/2014/main" id="{CFE1033E-B0FD-4A46-86AB-593B10D0EF1A}"/>
              </a:ext>
            </a:extLst>
          </p:cNvPr>
          <p:cNvPicPr>
            <a:picLocks noChangeAspect="1"/>
          </p:cNvPicPr>
          <p:nvPr/>
        </p:nvPicPr>
        <p:blipFill>
          <a:blip r:embed="rId4"/>
          <a:stretch>
            <a:fillRect/>
          </a:stretch>
        </p:blipFill>
        <p:spPr>
          <a:xfrm>
            <a:off x="1900204" y="3735246"/>
            <a:ext cx="415452" cy="543295"/>
          </a:xfrm>
          <a:prstGeom prst="rect">
            <a:avLst/>
          </a:prstGeom>
        </p:spPr>
      </p:pic>
      <p:pic>
        <p:nvPicPr>
          <p:cNvPr id="82" name="Picture 81">
            <a:extLst>
              <a:ext uri="{FF2B5EF4-FFF2-40B4-BE49-F238E27FC236}">
                <a16:creationId xmlns:a16="http://schemas.microsoft.com/office/drawing/2014/main" id="{44C66715-5396-4EA6-BF15-5B0C9E266677}"/>
              </a:ext>
            </a:extLst>
          </p:cNvPr>
          <p:cNvPicPr>
            <a:picLocks noChangeAspect="1"/>
          </p:cNvPicPr>
          <p:nvPr/>
        </p:nvPicPr>
        <p:blipFill>
          <a:blip r:embed="rId4"/>
          <a:stretch>
            <a:fillRect/>
          </a:stretch>
        </p:blipFill>
        <p:spPr>
          <a:xfrm>
            <a:off x="1433935" y="4278541"/>
            <a:ext cx="415452" cy="543295"/>
          </a:xfrm>
          <a:prstGeom prst="rect">
            <a:avLst/>
          </a:prstGeom>
        </p:spPr>
      </p:pic>
      <p:pic>
        <p:nvPicPr>
          <p:cNvPr id="84" name="Picture 83">
            <a:extLst>
              <a:ext uri="{FF2B5EF4-FFF2-40B4-BE49-F238E27FC236}">
                <a16:creationId xmlns:a16="http://schemas.microsoft.com/office/drawing/2014/main" id="{DA602AC7-4F9E-4BF2-8125-A7E216EC430F}"/>
              </a:ext>
            </a:extLst>
          </p:cNvPr>
          <p:cNvPicPr>
            <a:picLocks noChangeAspect="1"/>
          </p:cNvPicPr>
          <p:nvPr/>
        </p:nvPicPr>
        <p:blipFill>
          <a:blip r:embed="rId4"/>
          <a:stretch>
            <a:fillRect/>
          </a:stretch>
        </p:blipFill>
        <p:spPr>
          <a:xfrm>
            <a:off x="1900204" y="4278541"/>
            <a:ext cx="415452" cy="543295"/>
          </a:xfrm>
          <a:prstGeom prst="rect">
            <a:avLst/>
          </a:prstGeom>
        </p:spPr>
      </p:pic>
      <p:pic>
        <p:nvPicPr>
          <p:cNvPr id="86" name="Picture 85">
            <a:extLst>
              <a:ext uri="{FF2B5EF4-FFF2-40B4-BE49-F238E27FC236}">
                <a16:creationId xmlns:a16="http://schemas.microsoft.com/office/drawing/2014/main" id="{3860627D-5B93-4D0B-BCAA-C01979FC8C7A}"/>
              </a:ext>
            </a:extLst>
          </p:cNvPr>
          <p:cNvPicPr>
            <a:picLocks noChangeAspect="1"/>
          </p:cNvPicPr>
          <p:nvPr/>
        </p:nvPicPr>
        <p:blipFill>
          <a:blip r:embed="rId4"/>
          <a:stretch>
            <a:fillRect/>
          </a:stretch>
        </p:blipFill>
        <p:spPr>
          <a:xfrm>
            <a:off x="1433935" y="4821836"/>
            <a:ext cx="415452" cy="543295"/>
          </a:xfrm>
          <a:prstGeom prst="rect">
            <a:avLst/>
          </a:prstGeom>
        </p:spPr>
      </p:pic>
      <p:pic>
        <p:nvPicPr>
          <p:cNvPr id="88" name="Picture 87">
            <a:extLst>
              <a:ext uri="{FF2B5EF4-FFF2-40B4-BE49-F238E27FC236}">
                <a16:creationId xmlns:a16="http://schemas.microsoft.com/office/drawing/2014/main" id="{2C09587F-6E6A-4B65-AFF9-85A81E6621D8}"/>
              </a:ext>
            </a:extLst>
          </p:cNvPr>
          <p:cNvPicPr>
            <a:picLocks noChangeAspect="1"/>
          </p:cNvPicPr>
          <p:nvPr/>
        </p:nvPicPr>
        <p:blipFill>
          <a:blip r:embed="rId4"/>
          <a:stretch>
            <a:fillRect/>
          </a:stretch>
        </p:blipFill>
        <p:spPr>
          <a:xfrm>
            <a:off x="1900204" y="4821836"/>
            <a:ext cx="415452" cy="543295"/>
          </a:xfrm>
          <a:prstGeom prst="rect">
            <a:avLst/>
          </a:prstGeom>
        </p:spPr>
      </p:pic>
      <p:pic>
        <p:nvPicPr>
          <p:cNvPr id="90" name="Picture 89">
            <a:extLst>
              <a:ext uri="{FF2B5EF4-FFF2-40B4-BE49-F238E27FC236}">
                <a16:creationId xmlns:a16="http://schemas.microsoft.com/office/drawing/2014/main" id="{2211BFCF-EAF9-4E6C-A05D-E8889E07F8FE}"/>
              </a:ext>
            </a:extLst>
          </p:cNvPr>
          <p:cNvPicPr>
            <a:picLocks noChangeAspect="1"/>
          </p:cNvPicPr>
          <p:nvPr/>
        </p:nvPicPr>
        <p:blipFill>
          <a:blip r:embed="rId4"/>
          <a:stretch>
            <a:fillRect/>
          </a:stretch>
        </p:blipFill>
        <p:spPr>
          <a:xfrm>
            <a:off x="2366473" y="3191951"/>
            <a:ext cx="415452" cy="543295"/>
          </a:xfrm>
          <a:prstGeom prst="rect">
            <a:avLst/>
          </a:prstGeom>
        </p:spPr>
      </p:pic>
      <p:pic>
        <p:nvPicPr>
          <p:cNvPr id="92" name="Picture 91">
            <a:extLst>
              <a:ext uri="{FF2B5EF4-FFF2-40B4-BE49-F238E27FC236}">
                <a16:creationId xmlns:a16="http://schemas.microsoft.com/office/drawing/2014/main" id="{53F16741-9229-4E78-9BAD-AB367F99F9E1}"/>
              </a:ext>
            </a:extLst>
          </p:cNvPr>
          <p:cNvPicPr>
            <a:picLocks noChangeAspect="1"/>
          </p:cNvPicPr>
          <p:nvPr/>
        </p:nvPicPr>
        <p:blipFill>
          <a:blip r:embed="rId4"/>
          <a:stretch>
            <a:fillRect/>
          </a:stretch>
        </p:blipFill>
        <p:spPr>
          <a:xfrm>
            <a:off x="2832742" y="3191951"/>
            <a:ext cx="415452" cy="543295"/>
          </a:xfrm>
          <a:prstGeom prst="rect">
            <a:avLst/>
          </a:prstGeom>
        </p:spPr>
      </p:pic>
      <p:pic>
        <p:nvPicPr>
          <p:cNvPr id="94" name="Picture 93">
            <a:extLst>
              <a:ext uri="{FF2B5EF4-FFF2-40B4-BE49-F238E27FC236}">
                <a16:creationId xmlns:a16="http://schemas.microsoft.com/office/drawing/2014/main" id="{E4C77752-8C02-42A1-9904-9C3ED5888EB8}"/>
              </a:ext>
            </a:extLst>
          </p:cNvPr>
          <p:cNvPicPr>
            <a:picLocks noChangeAspect="1"/>
          </p:cNvPicPr>
          <p:nvPr/>
        </p:nvPicPr>
        <p:blipFill>
          <a:blip r:embed="rId4"/>
          <a:stretch>
            <a:fillRect/>
          </a:stretch>
        </p:blipFill>
        <p:spPr>
          <a:xfrm>
            <a:off x="2366473" y="3735246"/>
            <a:ext cx="415452" cy="543295"/>
          </a:xfrm>
          <a:prstGeom prst="rect">
            <a:avLst/>
          </a:prstGeom>
        </p:spPr>
      </p:pic>
      <p:pic>
        <p:nvPicPr>
          <p:cNvPr id="96" name="Picture 95">
            <a:extLst>
              <a:ext uri="{FF2B5EF4-FFF2-40B4-BE49-F238E27FC236}">
                <a16:creationId xmlns:a16="http://schemas.microsoft.com/office/drawing/2014/main" id="{68475EAE-012D-4052-A55F-86B5638F91F1}"/>
              </a:ext>
            </a:extLst>
          </p:cNvPr>
          <p:cNvPicPr>
            <a:picLocks noChangeAspect="1"/>
          </p:cNvPicPr>
          <p:nvPr/>
        </p:nvPicPr>
        <p:blipFill>
          <a:blip r:embed="rId4"/>
          <a:stretch>
            <a:fillRect/>
          </a:stretch>
        </p:blipFill>
        <p:spPr>
          <a:xfrm>
            <a:off x="2832742" y="3735246"/>
            <a:ext cx="415452" cy="543295"/>
          </a:xfrm>
          <a:prstGeom prst="rect">
            <a:avLst/>
          </a:prstGeom>
        </p:spPr>
      </p:pic>
      <p:pic>
        <p:nvPicPr>
          <p:cNvPr id="98" name="Picture 97">
            <a:extLst>
              <a:ext uri="{FF2B5EF4-FFF2-40B4-BE49-F238E27FC236}">
                <a16:creationId xmlns:a16="http://schemas.microsoft.com/office/drawing/2014/main" id="{988B6FD3-9A6A-42A0-846B-97C9B87C44C7}"/>
              </a:ext>
            </a:extLst>
          </p:cNvPr>
          <p:cNvPicPr>
            <a:picLocks noChangeAspect="1"/>
          </p:cNvPicPr>
          <p:nvPr/>
        </p:nvPicPr>
        <p:blipFill>
          <a:blip r:embed="rId4"/>
          <a:stretch>
            <a:fillRect/>
          </a:stretch>
        </p:blipFill>
        <p:spPr>
          <a:xfrm>
            <a:off x="2366473" y="4278541"/>
            <a:ext cx="415452" cy="543295"/>
          </a:xfrm>
          <a:prstGeom prst="rect">
            <a:avLst/>
          </a:prstGeom>
        </p:spPr>
      </p:pic>
      <p:pic>
        <p:nvPicPr>
          <p:cNvPr id="100" name="Picture 99">
            <a:extLst>
              <a:ext uri="{FF2B5EF4-FFF2-40B4-BE49-F238E27FC236}">
                <a16:creationId xmlns:a16="http://schemas.microsoft.com/office/drawing/2014/main" id="{2F7AE10E-99A4-45C2-AA05-0C291169B5BD}"/>
              </a:ext>
            </a:extLst>
          </p:cNvPr>
          <p:cNvPicPr>
            <a:picLocks noChangeAspect="1"/>
          </p:cNvPicPr>
          <p:nvPr/>
        </p:nvPicPr>
        <p:blipFill>
          <a:blip r:embed="rId4"/>
          <a:stretch>
            <a:fillRect/>
          </a:stretch>
        </p:blipFill>
        <p:spPr>
          <a:xfrm>
            <a:off x="2832742" y="4278541"/>
            <a:ext cx="415452" cy="543295"/>
          </a:xfrm>
          <a:prstGeom prst="rect">
            <a:avLst/>
          </a:prstGeom>
        </p:spPr>
      </p:pic>
      <p:pic>
        <p:nvPicPr>
          <p:cNvPr id="102" name="Picture 101">
            <a:extLst>
              <a:ext uri="{FF2B5EF4-FFF2-40B4-BE49-F238E27FC236}">
                <a16:creationId xmlns:a16="http://schemas.microsoft.com/office/drawing/2014/main" id="{602BEC0F-269D-459F-825C-57FBB15DF7B7}"/>
              </a:ext>
            </a:extLst>
          </p:cNvPr>
          <p:cNvPicPr>
            <a:picLocks noChangeAspect="1"/>
          </p:cNvPicPr>
          <p:nvPr/>
        </p:nvPicPr>
        <p:blipFill>
          <a:blip r:embed="rId4"/>
          <a:stretch>
            <a:fillRect/>
          </a:stretch>
        </p:blipFill>
        <p:spPr>
          <a:xfrm>
            <a:off x="2366473" y="4821836"/>
            <a:ext cx="415452" cy="543295"/>
          </a:xfrm>
          <a:prstGeom prst="rect">
            <a:avLst/>
          </a:prstGeom>
        </p:spPr>
      </p:pic>
      <p:pic>
        <p:nvPicPr>
          <p:cNvPr id="104" name="Picture 103">
            <a:extLst>
              <a:ext uri="{FF2B5EF4-FFF2-40B4-BE49-F238E27FC236}">
                <a16:creationId xmlns:a16="http://schemas.microsoft.com/office/drawing/2014/main" id="{22A80E9E-41A4-44D0-92F9-319BA4B5416A}"/>
              </a:ext>
            </a:extLst>
          </p:cNvPr>
          <p:cNvPicPr>
            <a:picLocks noChangeAspect="1"/>
          </p:cNvPicPr>
          <p:nvPr/>
        </p:nvPicPr>
        <p:blipFill>
          <a:blip r:embed="rId4"/>
          <a:stretch>
            <a:fillRect/>
          </a:stretch>
        </p:blipFill>
        <p:spPr>
          <a:xfrm>
            <a:off x="2832742" y="4821836"/>
            <a:ext cx="415452" cy="543295"/>
          </a:xfrm>
          <a:prstGeom prst="rect">
            <a:avLst/>
          </a:prstGeom>
        </p:spPr>
      </p:pic>
      <p:pic>
        <p:nvPicPr>
          <p:cNvPr id="106" name="Picture 105">
            <a:extLst>
              <a:ext uri="{FF2B5EF4-FFF2-40B4-BE49-F238E27FC236}">
                <a16:creationId xmlns:a16="http://schemas.microsoft.com/office/drawing/2014/main" id="{A1F53B13-081C-4F37-8588-8E9E282502C4}"/>
              </a:ext>
            </a:extLst>
          </p:cNvPr>
          <p:cNvPicPr>
            <a:picLocks noChangeAspect="1"/>
          </p:cNvPicPr>
          <p:nvPr/>
        </p:nvPicPr>
        <p:blipFill>
          <a:blip r:embed="rId4"/>
          <a:stretch>
            <a:fillRect/>
          </a:stretch>
        </p:blipFill>
        <p:spPr>
          <a:xfrm>
            <a:off x="3286294" y="3191951"/>
            <a:ext cx="415452" cy="543295"/>
          </a:xfrm>
          <a:prstGeom prst="rect">
            <a:avLst/>
          </a:prstGeom>
        </p:spPr>
      </p:pic>
      <p:pic>
        <p:nvPicPr>
          <p:cNvPr id="108" name="Picture 107">
            <a:extLst>
              <a:ext uri="{FF2B5EF4-FFF2-40B4-BE49-F238E27FC236}">
                <a16:creationId xmlns:a16="http://schemas.microsoft.com/office/drawing/2014/main" id="{4C02FCFB-5FDB-4B61-98C1-9A8153B8003C}"/>
              </a:ext>
            </a:extLst>
          </p:cNvPr>
          <p:cNvPicPr>
            <a:picLocks noChangeAspect="1"/>
          </p:cNvPicPr>
          <p:nvPr/>
        </p:nvPicPr>
        <p:blipFill>
          <a:blip r:embed="rId4"/>
          <a:stretch>
            <a:fillRect/>
          </a:stretch>
        </p:blipFill>
        <p:spPr>
          <a:xfrm>
            <a:off x="3752563" y="3191951"/>
            <a:ext cx="415452" cy="543295"/>
          </a:xfrm>
          <a:prstGeom prst="rect">
            <a:avLst/>
          </a:prstGeom>
        </p:spPr>
      </p:pic>
      <p:pic>
        <p:nvPicPr>
          <p:cNvPr id="110" name="Picture 109">
            <a:extLst>
              <a:ext uri="{FF2B5EF4-FFF2-40B4-BE49-F238E27FC236}">
                <a16:creationId xmlns:a16="http://schemas.microsoft.com/office/drawing/2014/main" id="{AE1D3911-DDC1-4B24-A2F4-830793004909}"/>
              </a:ext>
            </a:extLst>
          </p:cNvPr>
          <p:cNvPicPr>
            <a:picLocks noChangeAspect="1"/>
          </p:cNvPicPr>
          <p:nvPr/>
        </p:nvPicPr>
        <p:blipFill>
          <a:blip r:embed="rId4"/>
          <a:stretch>
            <a:fillRect/>
          </a:stretch>
        </p:blipFill>
        <p:spPr>
          <a:xfrm>
            <a:off x="3286294" y="3735246"/>
            <a:ext cx="415452" cy="543295"/>
          </a:xfrm>
          <a:prstGeom prst="rect">
            <a:avLst/>
          </a:prstGeom>
        </p:spPr>
      </p:pic>
      <p:pic>
        <p:nvPicPr>
          <p:cNvPr id="112" name="Picture 111">
            <a:extLst>
              <a:ext uri="{FF2B5EF4-FFF2-40B4-BE49-F238E27FC236}">
                <a16:creationId xmlns:a16="http://schemas.microsoft.com/office/drawing/2014/main" id="{E60AB91C-7D20-423E-AF8F-D8F9F1A17CDB}"/>
              </a:ext>
            </a:extLst>
          </p:cNvPr>
          <p:cNvPicPr>
            <a:picLocks noChangeAspect="1"/>
          </p:cNvPicPr>
          <p:nvPr/>
        </p:nvPicPr>
        <p:blipFill>
          <a:blip r:embed="rId4"/>
          <a:stretch>
            <a:fillRect/>
          </a:stretch>
        </p:blipFill>
        <p:spPr>
          <a:xfrm>
            <a:off x="3752563" y="3735246"/>
            <a:ext cx="415452" cy="543295"/>
          </a:xfrm>
          <a:prstGeom prst="rect">
            <a:avLst/>
          </a:prstGeom>
        </p:spPr>
      </p:pic>
      <p:pic>
        <p:nvPicPr>
          <p:cNvPr id="114" name="Picture 113">
            <a:extLst>
              <a:ext uri="{FF2B5EF4-FFF2-40B4-BE49-F238E27FC236}">
                <a16:creationId xmlns:a16="http://schemas.microsoft.com/office/drawing/2014/main" id="{0614712F-CF56-47BA-A9EB-BFCCE03596F8}"/>
              </a:ext>
            </a:extLst>
          </p:cNvPr>
          <p:cNvPicPr>
            <a:picLocks noChangeAspect="1"/>
          </p:cNvPicPr>
          <p:nvPr/>
        </p:nvPicPr>
        <p:blipFill>
          <a:blip r:embed="rId4"/>
          <a:stretch>
            <a:fillRect/>
          </a:stretch>
        </p:blipFill>
        <p:spPr>
          <a:xfrm>
            <a:off x="3286294" y="4278541"/>
            <a:ext cx="415452" cy="543295"/>
          </a:xfrm>
          <a:prstGeom prst="rect">
            <a:avLst/>
          </a:prstGeom>
        </p:spPr>
      </p:pic>
      <p:pic>
        <p:nvPicPr>
          <p:cNvPr id="116" name="Picture 115">
            <a:extLst>
              <a:ext uri="{FF2B5EF4-FFF2-40B4-BE49-F238E27FC236}">
                <a16:creationId xmlns:a16="http://schemas.microsoft.com/office/drawing/2014/main" id="{9DEABA71-9306-4063-8B77-A7551BABEDA4}"/>
              </a:ext>
            </a:extLst>
          </p:cNvPr>
          <p:cNvPicPr>
            <a:picLocks noChangeAspect="1"/>
          </p:cNvPicPr>
          <p:nvPr/>
        </p:nvPicPr>
        <p:blipFill>
          <a:blip r:embed="rId4"/>
          <a:stretch>
            <a:fillRect/>
          </a:stretch>
        </p:blipFill>
        <p:spPr>
          <a:xfrm>
            <a:off x="3752563" y="4278541"/>
            <a:ext cx="415452" cy="543295"/>
          </a:xfrm>
          <a:prstGeom prst="rect">
            <a:avLst/>
          </a:prstGeom>
        </p:spPr>
      </p:pic>
      <p:pic>
        <p:nvPicPr>
          <p:cNvPr id="118" name="Picture 117">
            <a:extLst>
              <a:ext uri="{FF2B5EF4-FFF2-40B4-BE49-F238E27FC236}">
                <a16:creationId xmlns:a16="http://schemas.microsoft.com/office/drawing/2014/main" id="{047B6785-1B2E-4033-AEBF-91FF4AB1540B}"/>
              </a:ext>
            </a:extLst>
          </p:cNvPr>
          <p:cNvPicPr>
            <a:picLocks noChangeAspect="1"/>
          </p:cNvPicPr>
          <p:nvPr/>
        </p:nvPicPr>
        <p:blipFill>
          <a:blip r:embed="rId4"/>
          <a:stretch>
            <a:fillRect/>
          </a:stretch>
        </p:blipFill>
        <p:spPr>
          <a:xfrm>
            <a:off x="3286294" y="4821836"/>
            <a:ext cx="415452" cy="543295"/>
          </a:xfrm>
          <a:prstGeom prst="rect">
            <a:avLst/>
          </a:prstGeom>
        </p:spPr>
      </p:pic>
      <p:pic>
        <p:nvPicPr>
          <p:cNvPr id="120" name="Picture 119">
            <a:extLst>
              <a:ext uri="{FF2B5EF4-FFF2-40B4-BE49-F238E27FC236}">
                <a16:creationId xmlns:a16="http://schemas.microsoft.com/office/drawing/2014/main" id="{9543182E-89A8-4279-BD53-5313F054616E}"/>
              </a:ext>
            </a:extLst>
          </p:cNvPr>
          <p:cNvPicPr>
            <a:picLocks noChangeAspect="1"/>
          </p:cNvPicPr>
          <p:nvPr/>
        </p:nvPicPr>
        <p:blipFill>
          <a:blip r:embed="rId4"/>
          <a:stretch>
            <a:fillRect/>
          </a:stretch>
        </p:blipFill>
        <p:spPr>
          <a:xfrm>
            <a:off x="3752563" y="4821836"/>
            <a:ext cx="415452" cy="543295"/>
          </a:xfrm>
          <a:prstGeom prst="rect">
            <a:avLst/>
          </a:prstGeom>
        </p:spPr>
      </p:pic>
      <p:pic>
        <p:nvPicPr>
          <p:cNvPr id="122" name="Picture 121">
            <a:extLst>
              <a:ext uri="{FF2B5EF4-FFF2-40B4-BE49-F238E27FC236}">
                <a16:creationId xmlns:a16="http://schemas.microsoft.com/office/drawing/2014/main" id="{35EA5053-6D51-4C0C-93E6-EB26498DFDB1}"/>
              </a:ext>
            </a:extLst>
          </p:cNvPr>
          <p:cNvPicPr>
            <a:picLocks noChangeAspect="1"/>
          </p:cNvPicPr>
          <p:nvPr/>
        </p:nvPicPr>
        <p:blipFill>
          <a:blip r:embed="rId4"/>
          <a:stretch>
            <a:fillRect/>
          </a:stretch>
        </p:blipFill>
        <p:spPr>
          <a:xfrm>
            <a:off x="4218832" y="3191951"/>
            <a:ext cx="415452" cy="543295"/>
          </a:xfrm>
          <a:prstGeom prst="rect">
            <a:avLst/>
          </a:prstGeom>
        </p:spPr>
      </p:pic>
      <p:pic>
        <p:nvPicPr>
          <p:cNvPr id="124" name="Picture 123">
            <a:extLst>
              <a:ext uri="{FF2B5EF4-FFF2-40B4-BE49-F238E27FC236}">
                <a16:creationId xmlns:a16="http://schemas.microsoft.com/office/drawing/2014/main" id="{0B12AB02-B0C1-4BEF-9D74-F1CD71A941F5}"/>
              </a:ext>
            </a:extLst>
          </p:cNvPr>
          <p:cNvPicPr>
            <a:picLocks noChangeAspect="1"/>
          </p:cNvPicPr>
          <p:nvPr/>
        </p:nvPicPr>
        <p:blipFill>
          <a:blip r:embed="rId4"/>
          <a:stretch>
            <a:fillRect/>
          </a:stretch>
        </p:blipFill>
        <p:spPr>
          <a:xfrm>
            <a:off x="4685101" y="3191951"/>
            <a:ext cx="415452" cy="543295"/>
          </a:xfrm>
          <a:prstGeom prst="rect">
            <a:avLst/>
          </a:prstGeom>
        </p:spPr>
      </p:pic>
      <p:pic>
        <p:nvPicPr>
          <p:cNvPr id="126" name="Picture 125">
            <a:extLst>
              <a:ext uri="{FF2B5EF4-FFF2-40B4-BE49-F238E27FC236}">
                <a16:creationId xmlns:a16="http://schemas.microsoft.com/office/drawing/2014/main" id="{26DD1228-B967-4DE4-B342-5B68B095CE82}"/>
              </a:ext>
            </a:extLst>
          </p:cNvPr>
          <p:cNvPicPr>
            <a:picLocks noChangeAspect="1"/>
          </p:cNvPicPr>
          <p:nvPr/>
        </p:nvPicPr>
        <p:blipFill>
          <a:blip r:embed="rId4"/>
          <a:stretch>
            <a:fillRect/>
          </a:stretch>
        </p:blipFill>
        <p:spPr>
          <a:xfrm>
            <a:off x="4218832" y="3735246"/>
            <a:ext cx="415452" cy="543295"/>
          </a:xfrm>
          <a:prstGeom prst="rect">
            <a:avLst/>
          </a:prstGeom>
        </p:spPr>
      </p:pic>
      <p:pic>
        <p:nvPicPr>
          <p:cNvPr id="128" name="Picture 127">
            <a:extLst>
              <a:ext uri="{FF2B5EF4-FFF2-40B4-BE49-F238E27FC236}">
                <a16:creationId xmlns:a16="http://schemas.microsoft.com/office/drawing/2014/main" id="{93FEB014-7F66-488B-B159-9BC32509E224}"/>
              </a:ext>
            </a:extLst>
          </p:cNvPr>
          <p:cNvPicPr>
            <a:picLocks noChangeAspect="1"/>
          </p:cNvPicPr>
          <p:nvPr/>
        </p:nvPicPr>
        <p:blipFill>
          <a:blip r:embed="rId4"/>
          <a:stretch>
            <a:fillRect/>
          </a:stretch>
        </p:blipFill>
        <p:spPr>
          <a:xfrm>
            <a:off x="4685101" y="3735246"/>
            <a:ext cx="415452" cy="543295"/>
          </a:xfrm>
          <a:prstGeom prst="rect">
            <a:avLst/>
          </a:prstGeom>
        </p:spPr>
      </p:pic>
      <p:pic>
        <p:nvPicPr>
          <p:cNvPr id="130" name="Picture 129">
            <a:extLst>
              <a:ext uri="{FF2B5EF4-FFF2-40B4-BE49-F238E27FC236}">
                <a16:creationId xmlns:a16="http://schemas.microsoft.com/office/drawing/2014/main" id="{EFBAD38C-5244-4E9E-91EF-ABB2AEAEC91A}"/>
              </a:ext>
            </a:extLst>
          </p:cNvPr>
          <p:cNvPicPr>
            <a:picLocks noChangeAspect="1"/>
          </p:cNvPicPr>
          <p:nvPr/>
        </p:nvPicPr>
        <p:blipFill>
          <a:blip r:embed="rId4"/>
          <a:stretch>
            <a:fillRect/>
          </a:stretch>
        </p:blipFill>
        <p:spPr>
          <a:xfrm>
            <a:off x="4218832" y="4278541"/>
            <a:ext cx="415452" cy="543295"/>
          </a:xfrm>
          <a:prstGeom prst="rect">
            <a:avLst/>
          </a:prstGeom>
        </p:spPr>
      </p:pic>
      <p:pic>
        <p:nvPicPr>
          <p:cNvPr id="132" name="Picture 131">
            <a:extLst>
              <a:ext uri="{FF2B5EF4-FFF2-40B4-BE49-F238E27FC236}">
                <a16:creationId xmlns:a16="http://schemas.microsoft.com/office/drawing/2014/main" id="{1234A44B-CD1E-4981-B2B2-22D3A92FA0C5}"/>
              </a:ext>
            </a:extLst>
          </p:cNvPr>
          <p:cNvPicPr>
            <a:picLocks noChangeAspect="1"/>
          </p:cNvPicPr>
          <p:nvPr/>
        </p:nvPicPr>
        <p:blipFill>
          <a:blip r:embed="rId4"/>
          <a:stretch>
            <a:fillRect/>
          </a:stretch>
        </p:blipFill>
        <p:spPr>
          <a:xfrm>
            <a:off x="4685101" y="4278541"/>
            <a:ext cx="415452" cy="543295"/>
          </a:xfrm>
          <a:prstGeom prst="rect">
            <a:avLst/>
          </a:prstGeom>
        </p:spPr>
      </p:pic>
      <p:pic>
        <p:nvPicPr>
          <p:cNvPr id="134" name="Picture 133">
            <a:extLst>
              <a:ext uri="{FF2B5EF4-FFF2-40B4-BE49-F238E27FC236}">
                <a16:creationId xmlns:a16="http://schemas.microsoft.com/office/drawing/2014/main" id="{D6C748C8-ADC5-4542-A404-4A88B764773C}"/>
              </a:ext>
            </a:extLst>
          </p:cNvPr>
          <p:cNvPicPr>
            <a:picLocks noChangeAspect="1"/>
          </p:cNvPicPr>
          <p:nvPr/>
        </p:nvPicPr>
        <p:blipFill>
          <a:blip r:embed="rId4"/>
          <a:stretch>
            <a:fillRect/>
          </a:stretch>
        </p:blipFill>
        <p:spPr>
          <a:xfrm>
            <a:off x="4218832" y="4821836"/>
            <a:ext cx="415452" cy="543295"/>
          </a:xfrm>
          <a:prstGeom prst="rect">
            <a:avLst/>
          </a:prstGeom>
        </p:spPr>
      </p:pic>
      <p:pic>
        <p:nvPicPr>
          <p:cNvPr id="136" name="Picture 135">
            <a:extLst>
              <a:ext uri="{FF2B5EF4-FFF2-40B4-BE49-F238E27FC236}">
                <a16:creationId xmlns:a16="http://schemas.microsoft.com/office/drawing/2014/main" id="{53598EFC-1424-490B-9ECC-D53A6FE1C1C2}"/>
              </a:ext>
            </a:extLst>
          </p:cNvPr>
          <p:cNvPicPr>
            <a:picLocks noChangeAspect="1"/>
          </p:cNvPicPr>
          <p:nvPr/>
        </p:nvPicPr>
        <p:blipFill>
          <a:blip r:embed="rId4"/>
          <a:stretch>
            <a:fillRect/>
          </a:stretch>
        </p:blipFill>
        <p:spPr>
          <a:xfrm>
            <a:off x="4685101" y="4821836"/>
            <a:ext cx="415452" cy="543295"/>
          </a:xfrm>
          <a:prstGeom prst="rect">
            <a:avLst/>
          </a:prstGeom>
        </p:spPr>
      </p:pic>
      <p:pic>
        <p:nvPicPr>
          <p:cNvPr id="138" name="Picture 137">
            <a:extLst>
              <a:ext uri="{FF2B5EF4-FFF2-40B4-BE49-F238E27FC236}">
                <a16:creationId xmlns:a16="http://schemas.microsoft.com/office/drawing/2014/main" id="{DF28F120-3202-44D4-8232-48430893DE09}"/>
              </a:ext>
            </a:extLst>
          </p:cNvPr>
          <p:cNvPicPr>
            <a:picLocks noChangeAspect="1"/>
          </p:cNvPicPr>
          <p:nvPr/>
        </p:nvPicPr>
        <p:blipFill>
          <a:blip r:embed="rId4"/>
          <a:stretch>
            <a:fillRect/>
          </a:stretch>
        </p:blipFill>
        <p:spPr>
          <a:xfrm>
            <a:off x="1433935" y="5365131"/>
            <a:ext cx="415452" cy="543295"/>
          </a:xfrm>
          <a:prstGeom prst="rect">
            <a:avLst/>
          </a:prstGeom>
        </p:spPr>
      </p:pic>
      <p:pic>
        <p:nvPicPr>
          <p:cNvPr id="140" name="Picture 139">
            <a:extLst>
              <a:ext uri="{FF2B5EF4-FFF2-40B4-BE49-F238E27FC236}">
                <a16:creationId xmlns:a16="http://schemas.microsoft.com/office/drawing/2014/main" id="{DA5D4E4D-73CA-4EC5-9A14-350A9398C629}"/>
              </a:ext>
            </a:extLst>
          </p:cNvPr>
          <p:cNvPicPr>
            <a:picLocks noChangeAspect="1"/>
          </p:cNvPicPr>
          <p:nvPr/>
        </p:nvPicPr>
        <p:blipFill>
          <a:blip r:embed="rId4"/>
          <a:stretch>
            <a:fillRect/>
          </a:stretch>
        </p:blipFill>
        <p:spPr>
          <a:xfrm>
            <a:off x="1900204" y="5365131"/>
            <a:ext cx="415452" cy="543295"/>
          </a:xfrm>
          <a:prstGeom prst="rect">
            <a:avLst/>
          </a:prstGeom>
        </p:spPr>
      </p:pic>
      <p:pic>
        <p:nvPicPr>
          <p:cNvPr id="146" name="Picture 145">
            <a:extLst>
              <a:ext uri="{FF2B5EF4-FFF2-40B4-BE49-F238E27FC236}">
                <a16:creationId xmlns:a16="http://schemas.microsoft.com/office/drawing/2014/main" id="{EFF4E5E3-F7D1-4E63-AE44-9AE14510FCC4}"/>
              </a:ext>
            </a:extLst>
          </p:cNvPr>
          <p:cNvPicPr>
            <a:picLocks noChangeAspect="1"/>
          </p:cNvPicPr>
          <p:nvPr/>
        </p:nvPicPr>
        <p:blipFill>
          <a:blip r:embed="rId4"/>
          <a:stretch>
            <a:fillRect/>
          </a:stretch>
        </p:blipFill>
        <p:spPr>
          <a:xfrm>
            <a:off x="2366473" y="5365131"/>
            <a:ext cx="415452" cy="543295"/>
          </a:xfrm>
          <a:prstGeom prst="rect">
            <a:avLst/>
          </a:prstGeom>
        </p:spPr>
      </p:pic>
      <p:pic>
        <p:nvPicPr>
          <p:cNvPr id="148" name="Picture 147">
            <a:extLst>
              <a:ext uri="{FF2B5EF4-FFF2-40B4-BE49-F238E27FC236}">
                <a16:creationId xmlns:a16="http://schemas.microsoft.com/office/drawing/2014/main" id="{ECCFE1F8-6B04-404A-8541-29EB375B1296}"/>
              </a:ext>
            </a:extLst>
          </p:cNvPr>
          <p:cNvPicPr>
            <a:picLocks noChangeAspect="1"/>
          </p:cNvPicPr>
          <p:nvPr/>
        </p:nvPicPr>
        <p:blipFill>
          <a:blip r:embed="rId4"/>
          <a:stretch>
            <a:fillRect/>
          </a:stretch>
        </p:blipFill>
        <p:spPr>
          <a:xfrm>
            <a:off x="2832742" y="5365131"/>
            <a:ext cx="415452" cy="543295"/>
          </a:xfrm>
          <a:prstGeom prst="rect">
            <a:avLst/>
          </a:prstGeom>
        </p:spPr>
      </p:pic>
      <p:pic>
        <p:nvPicPr>
          <p:cNvPr id="154" name="Picture 153">
            <a:extLst>
              <a:ext uri="{FF2B5EF4-FFF2-40B4-BE49-F238E27FC236}">
                <a16:creationId xmlns:a16="http://schemas.microsoft.com/office/drawing/2014/main" id="{B7CA412A-4A97-4333-9C41-170A98B6DCFF}"/>
              </a:ext>
            </a:extLst>
          </p:cNvPr>
          <p:cNvPicPr>
            <a:picLocks noChangeAspect="1"/>
          </p:cNvPicPr>
          <p:nvPr/>
        </p:nvPicPr>
        <p:blipFill>
          <a:blip r:embed="rId4"/>
          <a:stretch>
            <a:fillRect/>
          </a:stretch>
        </p:blipFill>
        <p:spPr>
          <a:xfrm>
            <a:off x="3286294" y="5365131"/>
            <a:ext cx="415452" cy="543295"/>
          </a:xfrm>
          <a:prstGeom prst="rect">
            <a:avLst/>
          </a:prstGeom>
        </p:spPr>
      </p:pic>
      <p:pic>
        <p:nvPicPr>
          <p:cNvPr id="156" name="Picture 155">
            <a:extLst>
              <a:ext uri="{FF2B5EF4-FFF2-40B4-BE49-F238E27FC236}">
                <a16:creationId xmlns:a16="http://schemas.microsoft.com/office/drawing/2014/main" id="{EF27D11E-61FA-4196-83F7-1B90B4AC5B75}"/>
              </a:ext>
            </a:extLst>
          </p:cNvPr>
          <p:cNvPicPr>
            <a:picLocks noChangeAspect="1"/>
          </p:cNvPicPr>
          <p:nvPr/>
        </p:nvPicPr>
        <p:blipFill>
          <a:blip r:embed="rId4"/>
          <a:stretch>
            <a:fillRect/>
          </a:stretch>
        </p:blipFill>
        <p:spPr>
          <a:xfrm>
            <a:off x="3752563" y="5365131"/>
            <a:ext cx="415452" cy="543295"/>
          </a:xfrm>
          <a:prstGeom prst="rect">
            <a:avLst/>
          </a:prstGeom>
        </p:spPr>
      </p:pic>
      <p:pic>
        <p:nvPicPr>
          <p:cNvPr id="162" name="Picture 161">
            <a:extLst>
              <a:ext uri="{FF2B5EF4-FFF2-40B4-BE49-F238E27FC236}">
                <a16:creationId xmlns:a16="http://schemas.microsoft.com/office/drawing/2014/main" id="{CFF3BEC3-D3C6-427D-A35C-2C3274626B95}"/>
              </a:ext>
            </a:extLst>
          </p:cNvPr>
          <p:cNvPicPr>
            <a:picLocks noChangeAspect="1"/>
          </p:cNvPicPr>
          <p:nvPr/>
        </p:nvPicPr>
        <p:blipFill>
          <a:blip r:embed="rId4"/>
          <a:stretch>
            <a:fillRect/>
          </a:stretch>
        </p:blipFill>
        <p:spPr>
          <a:xfrm>
            <a:off x="4218832" y="5365131"/>
            <a:ext cx="415452" cy="543295"/>
          </a:xfrm>
          <a:prstGeom prst="rect">
            <a:avLst/>
          </a:prstGeom>
        </p:spPr>
      </p:pic>
      <p:pic>
        <p:nvPicPr>
          <p:cNvPr id="164" name="Picture 163">
            <a:extLst>
              <a:ext uri="{FF2B5EF4-FFF2-40B4-BE49-F238E27FC236}">
                <a16:creationId xmlns:a16="http://schemas.microsoft.com/office/drawing/2014/main" id="{3E1E7218-201B-4705-A4EB-C4F6B00F3907}"/>
              </a:ext>
            </a:extLst>
          </p:cNvPr>
          <p:cNvPicPr>
            <a:picLocks noChangeAspect="1"/>
          </p:cNvPicPr>
          <p:nvPr/>
        </p:nvPicPr>
        <p:blipFill>
          <a:blip r:embed="rId4"/>
          <a:stretch>
            <a:fillRect/>
          </a:stretch>
        </p:blipFill>
        <p:spPr>
          <a:xfrm>
            <a:off x="4685101" y="5365131"/>
            <a:ext cx="415452" cy="543295"/>
          </a:xfrm>
          <a:prstGeom prst="rect">
            <a:avLst/>
          </a:prstGeom>
        </p:spPr>
      </p:pic>
      <p:sp>
        <p:nvSpPr>
          <p:cNvPr id="172" name="Content Placeholder 2">
            <a:extLst>
              <a:ext uri="{FF2B5EF4-FFF2-40B4-BE49-F238E27FC236}">
                <a16:creationId xmlns:a16="http://schemas.microsoft.com/office/drawing/2014/main" id="{E09B2F13-97C4-494E-A395-BCF3CED9DF3F}"/>
              </a:ext>
            </a:extLst>
          </p:cNvPr>
          <p:cNvSpPr txBox="1">
            <a:spLocks/>
          </p:cNvSpPr>
          <p:nvPr/>
        </p:nvSpPr>
        <p:spPr>
          <a:xfrm>
            <a:off x="5428500" y="719001"/>
            <a:ext cx="6423064" cy="1410741"/>
          </a:xfrm>
          <a:prstGeom prst="rect">
            <a:avLst/>
          </a:prstGeom>
        </p:spPr>
        <p:txBody>
          <a:bodyPr anchor="t">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n-US" sz="2800" cap="none" dirty="0">
                <a:latin typeface="+mn-lt"/>
                <a:cs typeface="Segoe UI Light" panose="020B0502040204020203" pitchFamily="34" charset="0"/>
              </a:rPr>
              <a:t>To remove obsolete history files, Delta has the </a:t>
            </a:r>
            <a:r>
              <a:rPr lang="en-US" sz="2800" b="1" cap="none" dirty="0">
                <a:solidFill>
                  <a:schemeClr val="accent1"/>
                </a:solidFill>
                <a:latin typeface="+mn-lt"/>
                <a:cs typeface="Segoe UI Light" panose="020B0502040204020203" pitchFamily="34" charset="0"/>
              </a:rPr>
              <a:t>VACUUM</a:t>
            </a:r>
            <a:r>
              <a:rPr lang="en-US" sz="2800" cap="none" dirty="0">
                <a:latin typeface="+mn-lt"/>
                <a:cs typeface="Segoe UI Light" panose="020B0502040204020203" pitchFamily="34" charset="0"/>
              </a:rPr>
              <a:t> command</a:t>
            </a:r>
            <a:endParaRPr lang="en-GB" sz="2800" cap="none" dirty="0">
              <a:latin typeface="+mn-lt"/>
              <a:cs typeface="Segoe UI Light" panose="020B0502040204020203" pitchFamily="34" charset="0"/>
            </a:endParaRPr>
          </a:p>
        </p:txBody>
      </p:sp>
      <p:sp>
        <p:nvSpPr>
          <p:cNvPr id="173" name="Content Placeholder 2">
            <a:extLst>
              <a:ext uri="{FF2B5EF4-FFF2-40B4-BE49-F238E27FC236}">
                <a16:creationId xmlns:a16="http://schemas.microsoft.com/office/drawing/2014/main" id="{6DCE706A-B5AB-429A-BD09-174D94010BB6}"/>
              </a:ext>
            </a:extLst>
          </p:cNvPr>
          <p:cNvSpPr txBox="1">
            <a:spLocks/>
          </p:cNvSpPr>
          <p:nvPr/>
        </p:nvSpPr>
        <p:spPr>
          <a:xfrm>
            <a:off x="5428500" y="2233353"/>
            <a:ext cx="6423064" cy="1410741"/>
          </a:xfrm>
          <a:prstGeom prst="rect">
            <a:avLst/>
          </a:prstGeom>
        </p:spPr>
        <p:txBody>
          <a:bodyPr anchor="t">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n-US" sz="2800" cap="none" dirty="0">
                <a:latin typeface="+mn-lt"/>
                <a:cs typeface="Segoe UI Light" panose="020B0502040204020203" pitchFamily="34" charset="0"/>
              </a:rPr>
              <a:t>This command physically deletes data files older than a specified date</a:t>
            </a:r>
            <a:endParaRPr lang="en-GB" sz="2800" cap="none" dirty="0">
              <a:latin typeface="+mn-lt"/>
              <a:cs typeface="Segoe UI Light" panose="020B0502040204020203" pitchFamily="34" charset="0"/>
            </a:endParaRPr>
          </a:p>
        </p:txBody>
      </p:sp>
      <p:sp>
        <p:nvSpPr>
          <p:cNvPr id="174" name="Content Placeholder 2">
            <a:extLst>
              <a:ext uri="{FF2B5EF4-FFF2-40B4-BE49-F238E27FC236}">
                <a16:creationId xmlns:a16="http://schemas.microsoft.com/office/drawing/2014/main" id="{4908EF0F-7B5B-45FC-989F-29E5754457BF}"/>
              </a:ext>
            </a:extLst>
          </p:cNvPr>
          <p:cNvSpPr txBox="1">
            <a:spLocks/>
          </p:cNvSpPr>
          <p:nvPr/>
        </p:nvSpPr>
        <p:spPr>
          <a:xfrm>
            <a:off x="5428500" y="3682742"/>
            <a:ext cx="6423064" cy="1410741"/>
          </a:xfrm>
          <a:prstGeom prst="rect">
            <a:avLst/>
          </a:prstGeom>
        </p:spPr>
        <p:txBody>
          <a:bodyPr anchor="t">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n-US" sz="2800" b="1" cap="none" dirty="0">
                <a:latin typeface="+mn-lt"/>
                <a:cs typeface="Segoe UI Light" panose="020B0502040204020203" pitchFamily="34" charset="0"/>
              </a:rPr>
              <a:t>You CANNOT time travel past dates where history has been vacuumed</a:t>
            </a:r>
            <a:endParaRPr lang="en-GB" sz="2800" b="1" cap="none" dirty="0">
              <a:latin typeface="+mn-lt"/>
              <a:cs typeface="Segoe UI Light" panose="020B0502040204020203" pitchFamily="34" charset="0"/>
            </a:endParaRPr>
          </a:p>
        </p:txBody>
      </p:sp>
    </p:spTree>
    <p:extLst>
      <p:ext uri="{BB962C8B-B14F-4D97-AF65-F5344CB8AC3E}">
        <p14:creationId xmlns:p14="http://schemas.microsoft.com/office/powerpoint/2010/main" val="3177302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118"/>
                                        </p:tgtEl>
                                        <p:attrNameLst>
                                          <p:attrName>style.opacity</p:attrName>
                                        </p:attrNameLst>
                                      </p:cBhvr>
                                      <p:to>
                                        <p:strVal val="0.25"/>
                                      </p:to>
                                    </p:set>
                                    <p:animEffect filter="image" prLst="opacity: 0.25">
                                      <p:cBhvr rctx="IE">
                                        <p:cTn id="7" dur="indefinite"/>
                                        <p:tgtEl>
                                          <p:spTgt spid="118"/>
                                        </p:tgtEl>
                                      </p:cBhvr>
                                    </p:animEffect>
                                  </p:childTnLst>
                                </p:cTn>
                              </p:par>
                              <p:par>
                                <p:cTn id="8" presetID="9" presetClass="emph" presetSubtype="0" nodeType="withEffect">
                                  <p:stCondLst>
                                    <p:cond delay="0"/>
                                  </p:stCondLst>
                                  <p:childTnLst>
                                    <p:set>
                                      <p:cBhvr>
                                        <p:cTn id="9" dur="indefinite"/>
                                        <p:tgtEl>
                                          <p:spTgt spid="120"/>
                                        </p:tgtEl>
                                        <p:attrNameLst>
                                          <p:attrName>style.opacity</p:attrName>
                                        </p:attrNameLst>
                                      </p:cBhvr>
                                      <p:to>
                                        <p:strVal val="0.25"/>
                                      </p:to>
                                    </p:set>
                                    <p:animEffect filter="image" prLst="opacity: 0.25">
                                      <p:cBhvr rctx="IE">
                                        <p:cTn id="10" dur="indefinite"/>
                                        <p:tgtEl>
                                          <p:spTgt spid="120"/>
                                        </p:tgtEl>
                                      </p:cBhvr>
                                    </p:animEffect>
                                  </p:childTnLst>
                                </p:cTn>
                              </p:par>
                              <p:par>
                                <p:cTn id="11" presetID="9" presetClass="emph" presetSubtype="0" nodeType="withEffect">
                                  <p:stCondLst>
                                    <p:cond delay="0"/>
                                  </p:stCondLst>
                                  <p:childTnLst>
                                    <p:set>
                                      <p:cBhvr>
                                        <p:cTn id="12" dur="indefinite"/>
                                        <p:tgtEl>
                                          <p:spTgt spid="134"/>
                                        </p:tgtEl>
                                        <p:attrNameLst>
                                          <p:attrName>style.opacity</p:attrName>
                                        </p:attrNameLst>
                                      </p:cBhvr>
                                      <p:to>
                                        <p:strVal val="0.25"/>
                                      </p:to>
                                    </p:set>
                                    <p:animEffect filter="image" prLst="opacity: 0.25">
                                      <p:cBhvr rctx="IE">
                                        <p:cTn id="13" dur="indefinite"/>
                                        <p:tgtEl>
                                          <p:spTgt spid="134"/>
                                        </p:tgtEl>
                                      </p:cBhvr>
                                    </p:animEffect>
                                  </p:childTnLst>
                                </p:cTn>
                              </p:par>
                              <p:par>
                                <p:cTn id="14" presetID="9" presetClass="emph" presetSubtype="0" nodeType="withEffect">
                                  <p:stCondLst>
                                    <p:cond delay="0"/>
                                  </p:stCondLst>
                                  <p:childTnLst>
                                    <p:set>
                                      <p:cBhvr>
                                        <p:cTn id="15" dur="indefinite"/>
                                        <p:tgtEl>
                                          <p:spTgt spid="136"/>
                                        </p:tgtEl>
                                        <p:attrNameLst>
                                          <p:attrName>style.opacity</p:attrName>
                                        </p:attrNameLst>
                                      </p:cBhvr>
                                      <p:to>
                                        <p:strVal val="0.25"/>
                                      </p:to>
                                    </p:set>
                                    <p:animEffect filter="image" prLst="opacity: 0.25">
                                      <p:cBhvr rctx="IE">
                                        <p:cTn id="16" dur="indefinite"/>
                                        <p:tgtEl>
                                          <p:spTgt spid="136"/>
                                        </p:tgtEl>
                                      </p:cBhvr>
                                    </p:animEffect>
                                  </p:childTnLst>
                                </p:cTn>
                              </p:par>
                              <p:par>
                                <p:cTn id="17" presetID="9" presetClass="emph" presetSubtype="0" nodeType="withEffect">
                                  <p:stCondLst>
                                    <p:cond delay="0"/>
                                  </p:stCondLst>
                                  <p:childTnLst>
                                    <p:set>
                                      <p:cBhvr>
                                        <p:cTn id="18" dur="indefinite"/>
                                        <p:tgtEl>
                                          <p:spTgt spid="50"/>
                                        </p:tgtEl>
                                        <p:attrNameLst>
                                          <p:attrName>style.opacity</p:attrName>
                                        </p:attrNameLst>
                                      </p:cBhvr>
                                      <p:to>
                                        <p:strVal val="0.25"/>
                                      </p:to>
                                    </p:set>
                                    <p:animEffect filter="image" prLst="opacity: 0.25">
                                      <p:cBhvr rctx="IE">
                                        <p:cTn id="19" dur="indefinite"/>
                                        <p:tgtEl>
                                          <p:spTgt spid="50"/>
                                        </p:tgtEl>
                                      </p:cBhvr>
                                    </p:animEffect>
                                  </p:childTnLst>
                                </p:cTn>
                              </p:par>
                              <p:par>
                                <p:cTn id="20" presetID="9" presetClass="emph" presetSubtype="0" nodeType="withEffect">
                                  <p:stCondLst>
                                    <p:cond delay="0"/>
                                  </p:stCondLst>
                                  <p:childTnLst>
                                    <p:set>
                                      <p:cBhvr>
                                        <p:cTn id="21" dur="indefinite"/>
                                        <p:tgtEl>
                                          <p:spTgt spid="82"/>
                                        </p:tgtEl>
                                        <p:attrNameLst>
                                          <p:attrName>style.opacity</p:attrName>
                                        </p:attrNameLst>
                                      </p:cBhvr>
                                      <p:to>
                                        <p:strVal val="0.25"/>
                                      </p:to>
                                    </p:set>
                                    <p:animEffect filter="image" prLst="opacity: 0.25">
                                      <p:cBhvr rctx="IE">
                                        <p:cTn id="22" dur="indefinite"/>
                                        <p:tgtEl>
                                          <p:spTgt spid="82"/>
                                        </p:tgtEl>
                                      </p:cBhvr>
                                    </p:animEffect>
                                  </p:childTnLst>
                                </p:cTn>
                              </p:par>
                              <p:par>
                                <p:cTn id="23" presetID="9" presetClass="emph" presetSubtype="0" nodeType="withEffect">
                                  <p:stCondLst>
                                    <p:cond delay="0"/>
                                  </p:stCondLst>
                                  <p:childTnLst>
                                    <p:set>
                                      <p:cBhvr>
                                        <p:cTn id="24" dur="indefinite"/>
                                        <p:tgtEl>
                                          <p:spTgt spid="86"/>
                                        </p:tgtEl>
                                        <p:attrNameLst>
                                          <p:attrName>style.opacity</p:attrName>
                                        </p:attrNameLst>
                                      </p:cBhvr>
                                      <p:to>
                                        <p:strVal val="0.25"/>
                                      </p:to>
                                    </p:set>
                                    <p:animEffect filter="image" prLst="opacity: 0.25">
                                      <p:cBhvr rctx="IE">
                                        <p:cTn id="25" dur="indefinite"/>
                                        <p:tgtEl>
                                          <p:spTgt spid="86"/>
                                        </p:tgtEl>
                                      </p:cBhvr>
                                    </p:animEffect>
                                  </p:childTnLst>
                                </p:cTn>
                              </p:par>
                              <p:par>
                                <p:cTn id="26" presetID="9" presetClass="emph" presetSubtype="0" nodeType="withEffect">
                                  <p:stCondLst>
                                    <p:cond delay="0"/>
                                  </p:stCondLst>
                                  <p:childTnLst>
                                    <p:set>
                                      <p:cBhvr>
                                        <p:cTn id="27" dur="indefinite"/>
                                        <p:tgtEl>
                                          <p:spTgt spid="94"/>
                                        </p:tgtEl>
                                        <p:attrNameLst>
                                          <p:attrName>style.opacity</p:attrName>
                                        </p:attrNameLst>
                                      </p:cBhvr>
                                      <p:to>
                                        <p:strVal val="0.25"/>
                                      </p:to>
                                    </p:set>
                                    <p:animEffect filter="image" prLst="opacity: 0.25">
                                      <p:cBhvr rctx="IE">
                                        <p:cTn id="28" dur="indefinite"/>
                                        <p:tgtEl>
                                          <p:spTgt spid="94"/>
                                        </p:tgtEl>
                                      </p:cBhvr>
                                    </p:animEffect>
                                  </p:childTnLst>
                                </p:cTn>
                              </p:par>
                              <p:par>
                                <p:cTn id="29" presetID="9" presetClass="emph" presetSubtype="0" nodeType="withEffect">
                                  <p:stCondLst>
                                    <p:cond delay="0"/>
                                  </p:stCondLst>
                                  <p:childTnLst>
                                    <p:set>
                                      <p:cBhvr>
                                        <p:cTn id="30" dur="indefinite"/>
                                        <p:tgtEl>
                                          <p:spTgt spid="108"/>
                                        </p:tgtEl>
                                        <p:attrNameLst>
                                          <p:attrName>style.opacity</p:attrName>
                                        </p:attrNameLst>
                                      </p:cBhvr>
                                      <p:to>
                                        <p:strVal val="0.25"/>
                                      </p:to>
                                    </p:set>
                                    <p:animEffect filter="image" prLst="opacity: 0.25">
                                      <p:cBhvr rctx="IE">
                                        <p:cTn id="31" dur="indefinite"/>
                                        <p:tgtEl>
                                          <p:spTgt spid="108"/>
                                        </p:tgtEl>
                                      </p:cBhvr>
                                    </p:animEffect>
                                  </p:childTnLst>
                                </p:cTn>
                              </p:par>
                              <p:par>
                                <p:cTn id="32" presetID="9" presetClass="emph" presetSubtype="0" nodeType="withEffect">
                                  <p:stCondLst>
                                    <p:cond delay="0"/>
                                  </p:stCondLst>
                                  <p:childTnLst>
                                    <p:set>
                                      <p:cBhvr>
                                        <p:cTn id="33" dur="indefinite"/>
                                        <p:tgtEl>
                                          <p:spTgt spid="106"/>
                                        </p:tgtEl>
                                        <p:attrNameLst>
                                          <p:attrName>style.opacity</p:attrName>
                                        </p:attrNameLst>
                                      </p:cBhvr>
                                      <p:to>
                                        <p:strVal val="0.25"/>
                                      </p:to>
                                    </p:set>
                                    <p:animEffect filter="image" prLst="opacity: 0.25">
                                      <p:cBhvr rctx="IE">
                                        <p:cTn id="34" dur="indefinite"/>
                                        <p:tgtEl>
                                          <p:spTgt spid="106"/>
                                        </p:tgtEl>
                                      </p:cBhvr>
                                    </p:animEffect>
                                  </p:childTnLst>
                                </p:cTn>
                              </p:par>
                              <p:par>
                                <p:cTn id="35" presetID="9" presetClass="emph" presetSubtype="0" nodeType="withEffect">
                                  <p:stCondLst>
                                    <p:cond delay="0"/>
                                  </p:stCondLst>
                                  <p:childTnLst>
                                    <p:set>
                                      <p:cBhvr>
                                        <p:cTn id="36" dur="indefinite"/>
                                        <p:tgtEl>
                                          <p:spTgt spid="110"/>
                                        </p:tgtEl>
                                        <p:attrNameLst>
                                          <p:attrName>style.opacity</p:attrName>
                                        </p:attrNameLst>
                                      </p:cBhvr>
                                      <p:to>
                                        <p:strVal val="0.25"/>
                                      </p:to>
                                    </p:set>
                                    <p:animEffect filter="image" prLst="opacity: 0.25">
                                      <p:cBhvr rctx="IE">
                                        <p:cTn id="37" dur="indefinite"/>
                                        <p:tgtEl>
                                          <p:spTgt spid="110"/>
                                        </p:tgtEl>
                                      </p:cBhvr>
                                    </p:animEffect>
                                  </p:childTnLst>
                                </p:cTn>
                              </p:par>
                              <p:par>
                                <p:cTn id="38" presetID="9" presetClass="emph" presetSubtype="0" nodeType="withEffect">
                                  <p:stCondLst>
                                    <p:cond delay="0"/>
                                  </p:stCondLst>
                                  <p:childTnLst>
                                    <p:set>
                                      <p:cBhvr>
                                        <p:cTn id="39" dur="indefinite"/>
                                        <p:tgtEl>
                                          <p:spTgt spid="146"/>
                                        </p:tgtEl>
                                        <p:attrNameLst>
                                          <p:attrName>style.opacity</p:attrName>
                                        </p:attrNameLst>
                                      </p:cBhvr>
                                      <p:to>
                                        <p:strVal val="0.25"/>
                                      </p:to>
                                    </p:set>
                                    <p:animEffect filter="image" prLst="opacity: 0.25">
                                      <p:cBhvr rctx="IE">
                                        <p:cTn id="40" dur="indefinite"/>
                                        <p:tgtEl>
                                          <p:spTgt spid="146"/>
                                        </p:tgtEl>
                                      </p:cBhvr>
                                    </p:animEffect>
                                  </p:childTnLst>
                                </p:cTn>
                              </p:par>
                              <p:par>
                                <p:cTn id="41" presetID="9" presetClass="emph" presetSubtype="0" nodeType="withEffect">
                                  <p:stCondLst>
                                    <p:cond delay="0"/>
                                  </p:stCondLst>
                                  <p:childTnLst>
                                    <p:set>
                                      <p:cBhvr>
                                        <p:cTn id="42" dur="indefinite"/>
                                        <p:tgtEl>
                                          <p:spTgt spid="128"/>
                                        </p:tgtEl>
                                        <p:attrNameLst>
                                          <p:attrName>style.opacity</p:attrName>
                                        </p:attrNameLst>
                                      </p:cBhvr>
                                      <p:to>
                                        <p:strVal val="0.25"/>
                                      </p:to>
                                    </p:set>
                                    <p:animEffect filter="image" prLst="opacity: 0.25">
                                      <p:cBhvr rctx="IE">
                                        <p:cTn id="43" dur="indefinite"/>
                                        <p:tgtEl>
                                          <p:spTgt spid="12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72">
                                            <p:txEl>
                                              <p:pRg st="0" end="0"/>
                                            </p:txEl>
                                          </p:spTgt>
                                        </p:tgtEl>
                                        <p:attrNameLst>
                                          <p:attrName>style.visibility</p:attrName>
                                        </p:attrNameLst>
                                      </p:cBhvr>
                                      <p:to>
                                        <p:strVal val="visible"/>
                                      </p:to>
                                    </p:set>
                                    <p:animEffect transition="in" filter="fade">
                                      <p:cBhvr>
                                        <p:cTn id="48" dur="500"/>
                                        <p:tgtEl>
                                          <p:spTgt spid="172">
                                            <p:txEl>
                                              <p:pRg st="0" end="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73">
                                            <p:txEl>
                                              <p:pRg st="0" end="0"/>
                                            </p:txEl>
                                          </p:spTgt>
                                        </p:tgtEl>
                                        <p:attrNameLst>
                                          <p:attrName>style.visibility</p:attrName>
                                        </p:attrNameLst>
                                      </p:cBhvr>
                                      <p:to>
                                        <p:strVal val="visible"/>
                                      </p:to>
                                    </p:set>
                                    <p:animEffect transition="in" filter="fade">
                                      <p:cBhvr>
                                        <p:cTn id="53" dur="500"/>
                                        <p:tgtEl>
                                          <p:spTgt spid="17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nodeType="clickEffect">
                                  <p:stCondLst>
                                    <p:cond delay="0"/>
                                  </p:stCondLst>
                                  <p:childTnLst>
                                    <p:animEffect transition="out" filter="fade">
                                      <p:cBhvr>
                                        <p:cTn id="57" dur="500"/>
                                        <p:tgtEl>
                                          <p:spTgt spid="118"/>
                                        </p:tgtEl>
                                      </p:cBhvr>
                                    </p:animEffect>
                                    <p:set>
                                      <p:cBhvr>
                                        <p:cTn id="58" dur="1" fill="hold">
                                          <p:stCondLst>
                                            <p:cond delay="499"/>
                                          </p:stCondLst>
                                        </p:cTn>
                                        <p:tgtEl>
                                          <p:spTgt spid="118"/>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20"/>
                                        </p:tgtEl>
                                      </p:cBhvr>
                                    </p:animEffect>
                                    <p:set>
                                      <p:cBhvr>
                                        <p:cTn id="61" dur="1" fill="hold">
                                          <p:stCondLst>
                                            <p:cond delay="499"/>
                                          </p:stCondLst>
                                        </p:cTn>
                                        <p:tgtEl>
                                          <p:spTgt spid="120"/>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134"/>
                                        </p:tgtEl>
                                      </p:cBhvr>
                                    </p:animEffect>
                                    <p:set>
                                      <p:cBhvr>
                                        <p:cTn id="64" dur="1" fill="hold">
                                          <p:stCondLst>
                                            <p:cond delay="499"/>
                                          </p:stCondLst>
                                        </p:cTn>
                                        <p:tgtEl>
                                          <p:spTgt spid="134"/>
                                        </p:tgtEl>
                                        <p:attrNameLst>
                                          <p:attrName>style.visibility</p:attrName>
                                        </p:attrNameLst>
                                      </p:cBhvr>
                                      <p:to>
                                        <p:strVal val="hidden"/>
                                      </p:to>
                                    </p:set>
                                  </p:childTnLst>
                                </p:cTn>
                              </p:par>
                              <p:par>
                                <p:cTn id="65" presetID="10" presetClass="exit" presetSubtype="0" fill="hold" nodeType="withEffect">
                                  <p:stCondLst>
                                    <p:cond delay="0"/>
                                  </p:stCondLst>
                                  <p:childTnLst>
                                    <p:animEffect transition="out" filter="fade">
                                      <p:cBhvr>
                                        <p:cTn id="66" dur="500"/>
                                        <p:tgtEl>
                                          <p:spTgt spid="136"/>
                                        </p:tgtEl>
                                      </p:cBhvr>
                                    </p:animEffect>
                                    <p:set>
                                      <p:cBhvr>
                                        <p:cTn id="67" dur="1" fill="hold">
                                          <p:stCondLst>
                                            <p:cond delay="499"/>
                                          </p:stCondLst>
                                        </p:cTn>
                                        <p:tgtEl>
                                          <p:spTgt spid="136"/>
                                        </p:tgtEl>
                                        <p:attrNameLst>
                                          <p:attrName>style.visibility</p:attrName>
                                        </p:attrNameLst>
                                      </p:cBhvr>
                                      <p:to>
                                        <p:strVal val="hidden"/>
                                      </p:to>
                                    </p:set>
                                  </p:childTnLst>
                                </p:cTn>
                              </p:par>
                              <p:par>
                                <p:cTn id="68" presetID="10" presetClass="exit" presetSubtype="0" fill="hold" nodeType="withEffect">
                                  <p:stCondLst>
                                    <p:cond delay="0"/>
                                  </p:stCondLst>
                                  <p:childTnLst>
                                    <p:animEffect transition="out" filter="fade">
                                      <p:cBhvr>
                                        <p:cTn id="69" dur="500"/>
                                        <p:tgtEl>
                                          <p:spTgt spid="50"/>
                                        </p:tgtEl>
                                      </p:cBhvr>
                                    </p:animEffect>
                                    <p:set>
                                      <p:cBhvr>
                                        <p:cTn id="70" dur="1" fill="hold">
                                          <p:stCondLst>
                                            <p:cond delay="499"/>
                                          </p:stCondLst>
                                        </p:cTn>
                                        <p:tgtEl>
                                          <p:spTgt spid="50"/>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500"/>
                                        <p:tgtEl>
                                          <p:spTgt spid="82"/>
                                        </p:tgtEl>
                                      </p:cBhvr>
                                    </p:animEffect>
                                    <p:set>
                                      <p:cBhvr>
                                        <p:cTn id="73" dur="1" fill="hold">
                                          <p:stCondLst>
                                            <p:cond delay="499"/>
                                          </p:stCondLst>
                                        </p:cTn>
                                        <p:tgtEl>
                                          <p:spTgt spid="82"/>
                                        </p:tgtEl>
                                        <p:attrNameLst>
                                          <p:attrName>style.visibility</p:attrName>
                                        </p:attrNameLst>
                                      </p:cBhvr>
                                      <p:to>
                                        <p:strVal val="hidden"/>
                                      </p:to>
                                    </p:set>
                                  </p:childTnLst>
                                </p:cTn>
                              </p:par>
                              <p:par>
                                <p:cTn id="74" presetID="10" presetClass="exit" presetSubtype="0" fill="hold" nodeType="withEffect">
                                  <p:stCondLst>
                                    <p:cond delay="0"/>
                                  </p:stCondLst>
                                  <p:childTnLst>
                                    <p:animEffect transition="out" filter="fade">
                                      <p:cBhvr>
                                        <p:cTn id="75" dur="500"/>
                                        <p:tgtEl>
                                          <p:spTgt spid="86"/>
                                        </p:tgtEl>
                                      </p:cBhvr>
                                    </p:animEffect>
                                    <p:set>
                                      <p:cBhvr>
                                        <p:cTn id="76" dur="1" fill="hold">
                                          <p:stCondLst>
                                            <p:cond delay="499"/>
                                          </p:stCondLst>
                                        </p:cTn>
                                        <p:tgtEl>
                                          <p:spTgt spid="86"/>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500"/>
                                        <p:tgtEl>
                                          <p:spTgt spid="94"/>
                                        </p:tgtEl>
                                      </p:cBhvr>
                                    </p:animEffect>
                                    <p:set>
                                      <p:cBhvr>
                                        <p:cTn id="79" dur="1" fill="hold">
                                          <p:stCondLst>
                                            <p:cond delay="499"/>
                                          </p:stCondLst>
                                        </p:cTn>
                                        <p:tgtEl>
                                          <p:spTgt spid="94"/>
                                        </p:tgtEl>
                                        <p:attrNameLst>
                                          <p:attrName>style.visibility</p:attrName>
                                        </p:attrNameLst>
                                      </p:cBhvr>
                                      <p:to>
                                        <p:strVal val="hidden"/>
                                      </p:to>
                                    </p:set>
                                  </p:childTnLst>
                                </p:cTn>
                              </p:par>
                              <p:par>
                                <p:cTn id="80" presetID="10" presetClass="exit" presetSubtype="0" fill="hold" nodeType="withEffect">
                                  <p:stCondLst>
                                    <p:cond delay="0"/>
                                  </p:stCondLst>
                                  <p:childTnLst>
                                    <p:animEffect transition="out" filter="fade">
                                      <p:cBhvr>
                                        <p:cTn id="81" dur="500"/>
                                        <p:tgtEl>
                                          <p:spTgt spid="108"/>
                                        </p:tgtEl>
                                      </p:cBhvr>
                                    </p:animEffect>
                                    <p:set>
                                      <p:cBhvr>
                                        <p:cTn id="82" dur="1" fill="hold">
                                          <p:stCondLst>
                                            <p:cond delay="499"/>
                                          </p:stCondLst>
                                        </p:cTn>
                                        <p:tgtEl>
                                          <p:spTgt spid="108"/>
                                        </p:tgtEl>
                                        <p:attrNameLst>
                                          <p:attrName>style.visibility</p:attrName>
                                        </p:attrNameLst>
                                      </p:cBhvr>
                                      <p:to>
                                        <p:strVal val="hidden"/>
                                      </p:to>
                                    </p:set>
                                  </p:childTnLst>
                                </p:cTn>
                              </p:par>
                              <p:par>
                                <p:cTn id="83" presetID="10" presetClass="exit" presetSubtype="0" fill="hold" nodeType="withEffect">
                                  <p:stCondLst>
                                    <p:cond delay="0"/>
                                  </p:stCondLst>
                                  <p:childTnLst>
                                    <p:animEffect transition="out" filter="fade">
                                      <p:cBhvr>
                                        <p:cTn id="84" dur="500"/>
                                        <p:tgtEl>
                                          <p:spTgt spid="106"/>
                                        </p:tgtEl>
                                      </p:cBhvr>
                                    </p:animEffect>
                                    <p:set>
                                      <p:cBhvr>
                                        <p:cTn id="85" dur="1" fill="hold">
                                          <p:stCondLst>
                                            <p:cond delay="499"/>
                                          </p:stCondLst>
                                        </p:cTn>
                                        <p:tgtEl>
                                          <p:spTgt spid="106"/>
                                        </p:tgtEl>
                                        <p:attrNameLst>
                                          <p:attrName>style.visibility</p:attrName>
                                        </p:attrNameLst>
                                      </p:cBhvr>
                                      <p:to>
                                        <p:strVal val="hidden"/>
                                      </p:to>
                                    </p:set>
                                  </p:childTnLst>
                                </p:cTn>
                              </p:par>
                              <p:par>
                                <p:cTn id="86" presetID="10" presetClass="exit" presetSubtype="0" fill="hold" nodeType="withEffect">
                                  <p:stCondLst>
                                    <p:cond delay="0"/>
                                  </p:stCondLst>
                                  <p:childTnLst>
                                    <p:animEffect transition="out" filter="fade">
                                      <p:cBhvr>
                                        <p:cTn id="87" dur="500"/>
                                        <p:tgtEl>
                                          <p:spTgt spid="110"/>
                                        </p:tgtEl>
                                      </p:cBhvr>
                                    </p:animEffect>
                                    <p:set>
                                      <p:cBhvr>
                                        <p:cTn id="88" dur="1" fill="hold">
                                          <p:stCondLst>
                                            <p:cond delay="499"/>
                                          </p:stCondLst>
                                        </p:cTn>
                                        <p:tgtEl>
                                          <p:spTgt spid="110"/>
                                        </p:tgtEl>
                                        <p:attrNameLst>
                                          <p:attrName>style.visibility</p:attrName>
                                        </p:attrNameLst>
                                      </p:cBhvr>
                                      <p:to>
                                        <p:strVal val="hidden"/>
                                      </p:to>
                                    </p:set>
                                  </p:childTnLst>
                                </p:cTn>
                              </p:par>
                              <p:par>
                                <p:cTn id="89" presetID="10" presetClass="exit" presetSubtype="0" fill="hold" nodeType="withEffect">
                                  <p:stCondLst>
                                    <p:cond delay="0"/>
                                  </p:stCondLst>
                                  <p:childTnLst>
                                    <p:animEffect transition="out" filter="fade">
                                      <p:cBhvr>
                                        <p:cTn id="90" dur="500"/>
                                        <p:tgtEl>
                                          <p:spTgt spid="146"/>
                                        </p:tgtEl>
                                      </p:cBhvr>
                                    </p:animEffect>
                                    <p:set>
                                      <p:cBhvr>
                                        <p:cTn id="91" dur="1" fill="hold">
                                          <p:stCondLst>
                                            <p:cond delay="499"/>
                                          </p:stCondLst>
                                        </p:cTn>
                                        <p:tgtEl>
                                          <p:spTgt spid="146"/>
                                        </p:tgtEl>
                                        <p:attrNameLst>
                                          <p:attrName>style.visibility</p:attrName>
                                        </p:attrNameLst>
                                      </p:cBhvr>
                                      <p:to>
                                        <p:strVal val="hidden"/>
                                      </p:to>
                                    </p:set>
                                  </p:childTnLst>
                                </p:cTn>
                              </p:par>
                              <p:par>
                                <p:cTn id="92" presetID="10" presetClass="exit" presetSubtype="0" fill="hold" nodeType="withEffect">
                                  <p:stCondLst>
                                    <p:cond delay="0"/>
                                  </p:stCondLst>
                                  <p:childTnLst>
                                    <p:animEffect transition="out" filter="fade">
                                      <p:cBhvr>
                                        <p:cTn id="93" dur="500"/>
                                        <p:tgtEl>
                                          <p:spTgt spid="128"/>
                                        </p:tgtEl>
                                      </p:cBhvr>
                                    </p:animEffect>
                                    <p:set>
                                      <p:cBhvr>
                                        <p:cTn id="94" dur="1" fill="hold">
                                          <p:stCondLst>
                                            <p:cond delay="499"/>
                                          </p:stCondLst>
                                        </p:cTn>
                                        <p:tgtEl>
                                          <p:spTgt spid="128"/>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174">
                                            <p:txEl>
                                              <p:pRg st="0" end="0"/>
                                            </p:txEl>
                                          </p:spTgt>
                                        </p:tgtEl>
                                        <p:attrNameLst>
                                          <p:attrName>style.visibility</p:attrName>
                                        </p:attrNameLst>
                                      </p:cBhvr>
                                      <p:to>
                                        <p:strVal val="visible"/>
                                      </p:to>
                                    </p:set>
                                    <p:animEffect transition="in" filter="fade">
                                      <p:cBhvr>
                                        <p:cTn id="99" dur="500"/>
                                        <p:tgtEl>
                                          <p:spTgt spid="17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2" grpId="0" build="p"/>
      <p:bldP spid="173" grpId="0" build="p"/>
      <p:bldP spid="17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69304-992B-4F86-B12E-631DAA067734}"/>
              </a:ext>
            </a:extLst>
          </p:cNvPr>
          <p:cNvSpPr>
            <a:spLocks noGrp="1"/>
          </p:cNvSpPr>
          <p:nvPr>
            <p:ph type="title"/>
          </p:nvPr>
        </p:nvSpPr>
        <p:spPr/>
        <p:txBody>
          <a:bodyPr/>
          <a:lstStyle/>
          <a:p>
            <a:r>
              <a:rPr lang="en-GB" dirty="0"/>
              <a:t>Using the Vacuum Command</a:t>
            </a:r>
          </a:p>
        </p:txBody>
      </p:sp>
      <p:sp>
        <p:nvSpPr>
          <p:cNvPr id="4" name="TextBox 3">
            <a:extLst>
              <a:ext uri="{FF2B5EF4-FFF2-40B4-BE49-F238E27FC236}">
                <a16:creationId xmlns:a16="http://schemas.microsoft.com/office/drawing/2014/main" id="{38B3EB7E-DDA6-470E-8E2E-3B734D62D0BF}"/>
              </a:ext>
            </a:extLst>
          </p:cNvPr>
          <p:cNvSpPr txBox="1">
            <a:spLocks/>
          </p:cNvSpPr>
          <p:nvPr/>
        </p:nvSpPr>
        <p:spPr>
          <a:xfrm>
            <a:off x="331900" y="4590298"/>
            <a:ext cx="8142143" cy="1323439"/>
          </a:xfrm>
          <a:prstGeom prst="rect">
            <a:avLst/>
          </a:prstGeom>
          <a:solidFill>
            <a:schemeClr val="tx1"/>
          </a:solidFill>
        </p:spPr>
        <p:txBody>
          <a:bodyPr wrap="square" rtlCol="0">
            <a:spAutoFit/>
          </a:bodyPr>
          <a:lstStyle/>
          <a:p>
            <a:r>
              <a:rPr lang="en-US" sz="1600" dirty="0">
                <a:solidFill>
                  <a:srgbClr val="92D050"/>
                </a:solidFill>
                <a:latin typeface="Roboto Mono" pitchFamily="2" charset="0"/>
                <a:ea typeface="Roboto Mono" pitchFamily="2" charset="0"/>
                <a:cs typeface="Courier New" panose="02070309020205020404" pitchFamily="49" charset="0"/>
              </a:rPr>
              <a:t># Vacuum Table using defaults</a:t>
            </a:r>
          </a:p>
          <a:p>
            <a:r>
              <a:rPr lang="en-US" sz="1600" dirty="0" err="1">
                <a:solidFill>
                  <a:schemeClr val="bg1"/>
                </a:solidFill>
                <a:latin typeface="Roboto Mono" pitchFamily="2" charset="0"/>
                <a:ea typeface="Roboto Mono" pitchFamily="2" charset="0"/>
                <a:cs typeface="Courier New" panose="02070309020205020404" pitchFamily="49" charset="0"/>
              </a:rPr>
              <a:t>deltaTable.vacuum</a:t>
            </a:r>
            <a:r>
              <a:rPr lang="en-US" sz="1600" dirty="0">
                <a:solidFill>
                  <a:schemeClr val="bg1"/>
                </a:solidFill>
                <a:latin typeface="Roboto Mono" pitchFamily="2" charset="0"/>
                <a:ea typeface="Roboto Mono" pitchFamily="2" charset="0"/>
                <a:cs typeface="Courier New" panose="02070309020205020404" pitchFamily="49" charset="0"/>
              </a:rPr>
              <a:t>()</a:t>
            </a:r>
          </a:p>
          <a:p>
            <a:endParaRPr lang="en-US" sz="1600" dirty="0">
              <a:solidFill>
                <a:schemeClr val="bg1"/>
              </a:solidFill>
              <a:latin typeface="Roboto Mono" pitchFamily="2" charset="0"/>
              <a:ea typeface="Roboto Mono" pitchFamily="2" charset="0"/>
              <a:cs typeface="Courier New" panose="02070309020205020404" pitchFamily="49" charset="0"/>
            </a:endParaRPr>
          </a:p>
          <a:p>
            <a:r>
              <a:rPr lang="en-US" sz="1600" dirty="0">
                <a:solidFill>
                  <a:srgbClr val="92D050"/>
                </a:solidFill>
                <a:latin typeface="Roboto Mono" pitchFamily="2" charset="0"/>
                <a:ea typeface="Roboto Mono" pitchFamily="2" charset="0"/>
                <a:cs typeface="Courier New" panose="02070309020205020404" pitchFamily="49" charset="0"/>
              </a:rPr>
              <a:t># Vacuum Table for files older than 7 days (168 hours)</a:t>
            </a:r>
          </a:p>
          <a:p>
            <a:r>
              <a:rPr lang="en-US" sz="1600" dirty="0" err="1">
                <a:solidFill>
                  <a:schemeClr val="bg1"/>
                </a:solidFill>
                <a:latin typeface="Roboto Mono" pitchFamily="2" charset="0"/>
                <a:ea typeface="Roboto Mono" pitchFamily="2" charset="0"/>
                <a:cs typeface="Courier New" panose="02070309020205020404" pitchFamily="49" charset="0"/>
              </a:rPr>
              <a:t>deltaTable.vacuum</a:t>
            </a:r>
            <a:r>
              <a:rPr lang="en-US" sz="1600" dirty="0">
                <a:solidFill>
                  <a:schemeClr val="bg1"/>
                </a:solidFill>
                <a:latin typeface="Roboto Mono" pitchFamily="2" charset="0"/>
                <a:ea typeface="Roboto Mono" pitchFamily="2" charset="0"/>
                <a:cs typeface="Courier New" panose="02070309020205020404" pitchFamily="49" charset="0"/>
              </a:rPr>
              <a:t>(</a:t>
            </a:r>
            <a:r>
              <a:rPr lang="en-US" sz="1600" dirty="0">
                <a:solidFill>
                  <a:srgbClr val="00B0F0"/>
                </a:solidFill>
                <a:latin typeface="Roboto Mono" pitchFamily="2" charset="0"/>
                <a:ea typeface="Roboto Mono" pitchFamily="2" charset="0"/>
                <a:cs typeface="Courier New" panose="02070309020205020404" pitchFamily="49" charset="0"/>
              </a:rPr>
              <a:t>168</a:t>
            </a:r>
            <a:r>
              <a:rPr lang="en-US" sz="1600" dirty="0">
                <a:solidFill>
                  <a:schemeClr val="bg1"/>
                </a:solidFill>
                <a:latin typeface="Roboto Mono" pitchFamily="2" charset="0"/>
                <a:ea typeface="Roboto Mono" pitchFamily="2" charset="0"/>
                <a:cs typeface="Courier New" panose="02070309020205020404" pitchFamily="49" charset="0"/>
              </a:rPr>
              <a:t>)</a:t>
            </a:r>
            <a:endParaRPr lang="en-GB" sz="1600" dirty="0">
              <a:solidFill>
                <a:schemeClr val="bg1"/>
              </a:solidFill>
              <a:latin typeface="Roboto Mono" pitchFamily="2" charset="0"/>
              <a:ea typeface="Roboto Mono" pitchFamily="2" charset="0"/>
              <a:cs typeface="Courier New" panose="02070309020205020404" pitchFamily="49" charset="0"/>
            </a:endParaRPr>
          </a:p>
        </p:txBody>
      </p:sp>
      <p:sp>
        <p:nvSpPr>
          <p:cNvPr id="7" name="TextBox 6">
            <a:extLst>
              <a:ext uri="{FF2B5EF4-FFF2-40B4-BE49-F238E27FC236}">
                <a16:creationId xmlns:a16="http://schemas.microsoft.com/office/drawing/2014/main" id="{991B65B7-1E4F-435D-9993-399AA3FAB928}"/>
              </a:ext>
            </a:extLst>
          </p:cNvPr>
          <p:cNvSpPr txBox="1">
            <a:spLocks/>
          </p:cNvSpPr>
          <p:nvPr/>
        </p:nvSpPr>
        <p:spPr>
          <a:xfrm>
            <a:off x="331901" y="1268005"/>
            <a:ext cx="8142143" cy="2800767"/>
          </a:xfrm>
          <a:prstGeom prst="rect">
            <a:avLst/>
          </a:prstGeom>
          <a:solidFill>
            <a:schemeClr val="tx1"/>
          </a:solidFill>
        </p:spPr>
        <p:txBody>
          <a:bodyPr wrap="square" rtlCol="0">
            <a:spAutoFit/>
          </a:bodyPr>
          <a:lstStyle/>
          <a:p>
            <a:r>
              <a:rPr lang="en-US" sz="1600" dirty="0">
                <a:solidFill>
                  <a:srgbClr val="92D050"/>
                </a:solidFill>
                <a:latin typeface="Roboto Mono" pitchFamily="2" charset="0"/>
                <a:ea typeface="Roboto Mono" pitchFamily="2" charset="0"/>
                <a:cs typeface="Courier New" panose="02070309020205020404" pitchFamily="49" charset="0"/>
              </a:rPr>
              <a:t>--Vacuum Table using defaults</a:t>
            </a:r>
          </a:p>
          <a:p>
            <a:r>
              <a:rPr lang="en-US" sz="1600" dirty="0">
                <a:solidFill>
                  <a:schemeClr val="bg1"/>
                </a:solidFill>
                <a:latin typeface="Roboto Mono" pitchFamily="2" charset="0"/>
                <a:ea typeface="Roboto Mono" pitchFamily="2" charset="0"/>
                <a:cs typeface="Courier New" panose="02070309020205020404" pitchFamily="49" charset="0"/>
              </a:rPr>
              <a:t>VACUUM </a:t>
            </a:r>
            <a:r>
              <a:rPr lang="en-US" sz="1600" dirty="0">
                <a:solidFill>
                  <a:srgbClr val="00B0F0"/>
                </a:solidFill>
                <a:latin typeface="Roboto Mono" pitchFamily="2" charset="0"/>
                <a:ea typeface="Roboto Mono" pitchFamily="2" charset="0"/>
                <a:cs typeface="Courier New" panose="02070309020205020404" pitchFamily="49" charset="0"/>
              </a:rPr>
              <a:t>[database].[table]</a:t>
            </a:r>
          </a:p>
          <a:p>
            <a:endParaRPr lang="en-US" sz="1600" dirty="0">
              <a:solidFill>
                <a:schemeClr val="bg1"/>
              </a:solidFill>
              <a:latin typeface="Roboto Mono" pitchFamily="2" charset="0"/>
              <a:ea typeface="Roboto Mono" pitchFamily="2" charset="0"/>
              <a:cs typeface="Courier New" panose="02070309020205020404" pitchFamily="49" charset="0"/>
            </a:endParaRPr>
          </a:p>
          <a:p>
            <a:r>
              <a:rPr lang="en-US" sz="1600" dirty="0">
                <a:solidFill>
                  <a:srgbClr val="92D050"/>
                </a:solidFill>
                <a:latin typeface="Roboto Mono" pitchFamily="2" charset="0"/>
                <a:ea typeface="Roboto Mono" pitchFamily="2" charset="0"/>
                <a:cs typeface="Courier New" panose="02070309020205020404" pitchFamily="49" charset="0"/>
              </a:rPr>
              <a:t>--Vacuum using path not Hive table</a:t>
            </a:r>
          </a:p>
          <a:p>
            <a:r>
              <a:rPr lang="en-US" sz="1600" dirty="0">
                <a:solidFill>
                  <a:schemeClr val="bg1"/>
                </a:solidFill>
                <a:latin typeface="Roboto Mono" pitchFamily="2" charset="0"/>
                <a:ea typeface="Roboto Mono" pitchFamily="2" charset="0"/>
                <a:cs typeface="Courier New" panose="02070309020205020404" pitchFamily="49" charset="0"/>
              </a:rPr>
              <a:t>VACUUM </a:t>
            </a:r>
            <a:r>
              <a:rPr lang="en-US" sz="1600" dirty="0">
                <a:solidFill>
                  <a:srgbClr val="00B0F0"/>
                </a:solidFill>
                <a:latin typeface="Roboto Mono" pitchFamily="2" charset="0"/>
                <a:ea typeface="Roboto Mono" pitchFamily="2" charset="0"/>
                <a:cs typeface="Courier New" panose="02070309020205020404" pitchFamily="49" charset="0"/>
              </a:rPr>
              <a:t>‘/</a:t>
            </a:r>
            <a:r>
              <a:rPr lang="en-US" sz="1600" dirty="0" err="1">
                <a:solidFill>
                  <a:srgbClr val="00B0F0"/>
                </a:solidFill>
                <a:latin typeface="Roboto Mono" pitchFamily="2" charset="0"/>
                <a:ea typeface="Roboto Mono" pitchFamily="2" charset="0"/>
                <a:cs typeface="Courier New" panose="02070309020205020404" pitchFamily="49" charset="0"/>
              </a:rPr>
              <a:t>mnt</a:t>
            </a:r>
            <a:r>
              <a:rPr lang="en-US" sz="1600" dirty="0">
                <a:solidFill>
                  <a:srgbClr val="00B0F0"/>
                </a:solidFill>
                <a:latin typeface="Roboto Mono" pitchFamily="2" charset="0"/>
                <a:ea typeface="Roboto Mono" pitchFamily="2" charset="0"/>
                <a:cs typeface="Courier New" panose="02070309020205020404" pitchFamily="49" charset="0"/>
              </a:rPr>
              <a:t>/lake/BASE/</a:t>
            </a:r>
            <a:r>
              <a:rPr lang="en-US" sz="1600" dirty="0" err="1">
                <a:solidFill>
                  <a:srgbClr val="00B0F0"/>
                </a:solidFill>
                <a:latin typeface="Roboto Mono" pitchFamily="2" charset="0"/>
                <a:ea typeface="Roboto Mono" pitchFamily="2" charset="0"/>
                <a:cs typeface="Courier New" panose="02070309020205020404" pitchFamily="49" charset="0"/>
              </a:rPr>
              <a:t>myTable</a:t>
            </a:r>
            <a:r>
              <a:rPr lang="en-US" sz="1600" dirty="0">
                <a:solidFill>
                  <a:srgbClr val="00B0F0"/>
                </a:solidFill>
                <a:latin typeface="Roboto Mono" pitchFamily="2" charset="0"/>
                <a:ea typeface="Roboto Mono" pitchFamily="2" charset="0"/>
                <a:cs typeface="Courier New" panose="02070309020205020404" pitchFamily="49" charset="0"/>
              </a:rPr>
              <a:t>/’</a:t>
            </a:r>
          </a:p>
          <a:p>
            <a:endParaRPr lang="en-US" sz="1600" dirty="0">
              <a:solidFill>
                <a:schemeClr val="bg1"/>
              </a:solidFill>
              <a:latin typeface="Roboto Mono" pitchFamily="2" charset="0"/>
              <a:ea typeface="Roboto Mono" pitchFamily="2" charset="0"/>
              <a:cs typeface="Courier New" panose="02070309020205020404" pitchFamily="49" charset="0"/>
            </a:endParaRPr>
          </a:p>
          <a:p>
            <a:r>
              <a:rPr lang="en-US" sz="1600" dirty="0">
                <a:solidFill>
                  <a:srgbClr val="92D050"/>
                </a:solidFill>
                <a:latin typeface="Roboto Mono" pitchFamily="2" charset="0"/>
                <a:ea typeface="Roboto Mono" pitchFamily="2" charset="0"/>
                <a:cs typeface="Courier New" panose="02070309020205020404" pitchFamily="49" charset="0"/>
              </a:rPr>
              <a:t>--VACUUM for a non-default time period</a:t>
            </a:r>
          </a:p>
          <a:p>
            <a:r>
              <a:rPr lang="en-US" sz="1600" dirty="0">
                <a:solidFill>
                  <a:schemeClr val="bg1"/>
                </a:solidFill>
                <a:latin typeface="Roboto Mono" pitchFamily="2" charset="0"/>
                <a:ea typeface="Roboto Mono" pitchFamily="2" charset="0"/>
                <a:cs typeface="Courier New" panose="02070309020205020404" pitchFamily="49" charset="0"/>
              </a:rPr>
              <a:t>VACUUM </a:t>
            </a:r>
            <a:r>
              <a:rPr lang="en-US" sz="1600" dirty="0">
                <a:solidFill>
                  <a:srgbClr val="00B0F0"/>
                </a:solidFill>
                <a:latin typeface="Roboto Mono" pitchFamily="2" charset="0"/>
                <a:ea typeface="Roboto Mono" pitchFamily="2" charset="0"/>
                <a:cs typeface="Courier New" panose="02070309020205020404" pitchFamily="49" charset="0"/>
              </a:rPr>
              <a:t>[database].[table] </a:t>
            </a:r>
            <a:r>
              <a:rPr lang="en-US" sz="1600" dirty="0">
                <a:solidFill>
                  <a:schemeClr val="bg1"/>
                </a:solidFill>
                <a:latin typeface="Roboto Mono" pitchFamily="2" charset="0"/>
                <a:ea typeface="Roboto Mono" pitchFamily="2" charset="0"/>
                <a:cs typeface="Courier New" panose="02070309020205020404" pitchFamily="49" charset="0"/>
              </a:rPr>
              <a:t>RETAIN </a:t>
            </a:r>
            <a:r>
              <a:rPr lang="en-US" sz="1600" dirty="0">
                <a:solidFill>
                  <a:srgbClr val="00B0F0"/>
                </a:solidFill>
                <a:latin typeface="Roboto Mono" pitchFamily="2" charset="0"/>
                <a:ea typeface="Roboto Mono" pitchFamily="2" charset="0"/>
                <a:cs typeface="Courier New" panose="02070309020205020404" pitchFamily="49" charset="0"/>
              </a:rPr>
              <a:t>168</a:t>
            </a:r>
            <a:r>
              <a:rPr lang="en-US" sz="1600" dirty="0">
                <a:solidFill>
                  <a:schemeClr val="bg1"/>
                </a:solidFill>
                <a:latin typeface="Roboto Mono" pitchFamily="2" charset="0"/>
                <a:ea typeface="Roboto Mono" pitchFamily="2" charset="0"/>
                <a:cs typeface="Courier New" panose="02070309020205020404" pitchFamily="49" charset="0"/>
              </a:rPr>
              <a:t> HOURS</a:t>
            </a:r>
          </a:p>
          <a:p>
            <a:endParaRPr lang="en-US" sz="1600" dirty="0">
              <a:solidFill>
                <a:schemeClr val="bg1"/>
              </a:solidFill>
              <a:latin typeface="Roboto Mono" pitchFamily="2" charset="0"/>
              <a:ea typeface="Roboto Mono" pitchFamily="2" charset="0"/>
              <a:cs typeface="Courier New" panose="02070309020205020404" pitchFamily="49" charset="0"/>
            </a:endParaRPr>
          </a:p>
          <a:p>
            <a:r>
              <a:rPr lang="en-US" sz="1600" dirty="0">
                <a:solidFill>
                  <a:srgbClr val="92D050"/>
                </a:solidFill>
                <a:latin typeface="Roboto Mono" pitchFamily="2" charset="0"/>
                <a:ea typeface="Roboto Mono" pitchFamily="2" charset="0"/>
                <a:cs typeface="Courier New" panose="02070309020205020404" pitchFamily="49" charset="0"/>
              </a:rPr>
              <a:t>--TEST THE VACUUM BEFORE YOU RUN IT</a:t>
            </a:r>
          </a:p>
          <a:p>
            <a:r>
              <a:rPr lang="en-US" sz="1600" dirty="0">
                <a:solidFill>
                  <a:schemeClr val="bg1"/>
                </a:solidFill>
                <a:latin typeface="Roboto Mono" pitchFamily="2" charset="0"/>
                <a:ea typeface="Roboto Mono" pitchFamily="2" charset="0"/>
                <a:cs typeface="Courier New" panose="02070309020205020404" pitchFamily="49" charset="0"/>
              </a:rPr>
              <a:t>VACUUM </a:t>
            </a:r>
            <a:r>
              <a:rPr lang="en-US" sz="1600" dirty="0">
                <a:solidFill>
                  <a:srgbClr val="00B0F0"/>
                </a:solidFill>
                <a:latin typeface="Roboto Mono" pitchFamily="2" charset="0"/>
                <a:ea typeface="Roboto Mono" pitchFamily="2" charset="0"/>
                <a:cs typeface="Courier New" panose="02070309020205020404" pitchFamily="49" charset="0"/>
              </a:rPr>
              <a:t>[database].[table] </a:t>
            </a:r>
            <a:r>
              <a:rPr lang="en-US" sz="1600" dirty="0">
                <a:solidFill>
                  <a:schemeClr val="bg1"/>
                </a:solidFill>
                <a:latin typeface="Roboto Mono" pitchFamily="2" charset="0"/>
                <a:ea typeface="Roboto Mono" pitchFamily="2" charset="0"/>
                <a:cs typeface="Courier New" panose="02070309020205020404" pitchFamily="49" charset="0"/>
              </a:rPr>
              <a:t>RETAIN </a:t>
            </a:r>
            <a:r>
              <a:rPr lang="en-US" sz="1600" dirty="0">
                <a:solidFill>
                  <a:srgbClr val="00B0F0"/>
                </a:solidFill>
                <a:latin typeface="Roboto Mono" pitchFamily="2" charset="0"/>
                <a:ea typeface="Roboto Mono" pitchFamily="2" charset="0"/>
                <a:cs typeface="Courier New" panose="02070309020205020404" pitchFamily="49" charset="0"/>
              </a:rPr>
              <a:t>168</a:t>
            </a:r>
            <a:r>
              <a:rPr lang="en-US" sz="1600" dirty="0">
                <a:solidFill>
                  <a:schemeClr val="bg1"/>
                </a:solidFill>
                <a:latin typeface="Roboto Mono" pitchFamily="2" charset="0"/>
                <a:ea typeface="Roboto Mono" pitchFamily="2" charset="0"/>
                <a:cs typeface="Courier New" panose="02070309020205020404" pitchFamily="49" charset="0"/>
              </a:rPr>
              <a:t> HOURS DRY RUN</a:t>
            </a:r>
          </a:p>
        </p:txBody>
      </p:sp>
      <p:sp>
        <p:nvSpPr>
          <p:cNvPr id="9" name="Rectangle 8">
            <a:extLst>
              <a:ext uri="{FF2B5EF4-FFF2-40B4-BE49-F238E27FC236}">
                <a16:creationId xmlns:a16="http://schemas.microsoft.com/office/drawing/2014/main" id="{FD3CAD47-4D2A-4A86-A70A-D37802325793}"/>
              </a:ext>
            </a:extLst>
          </p:cNvPr>
          <p:cNvSpPr/>
          <p:nvPr/>
        </p:nvSpPr>
        <p:spPr>
          <a:xfrm>
            <a:off x="331901" y="792233"/>
            <a:ext cx="2884957" cy="523220"/>
          </a:xfrm>
          <a:prstGeom prst="rect">
            <a:avLst/>
          </a:prstGeom>
        </p:spPr>
        <p:txBody>
          <a:bodyPr wrap="none">
            <a:spAutoFit/>
          </a:bodyPr>
          <a:lstStyle/>
          <a:p>
            <a:r>
              <a:rPr lang="en-US" sz="2800" dirty="0">
                <a:cs typeface="Segoe UI" panose="020B0502040204020203" pitchFamily="34" charset="0"/>
              </a:rPr>
              <a:t>Vacuuming in SQL:</a:t>
            </a:r>
            <a:endParaRPr lang="en-GB" sz="2800" dirty="0"/>
          </a:p>
        </p:txBody>
      </p:sp>
      <p:sp>
        <p:nvSpPr>
          <p:cNvPr id="11" name="Rectangle 10">
            <a:extLst>
              <a:ext uri="{FF2B5EF4-FFF2-40B4-BE49-F238E27FC236}">
                <a16:creationId xmlns:a16="http://schemas.microsoft.com/office/drawing/2014/main" id="{F2D6C86C-3130-44FA-8F7E-49D3EBD6E109}"/>
              </a:ext>
            </a:extLst>
          </p:cNvPr>
          <p:cNvSpPr/>
          <p:nvPr/>
        </p:nvSpPr>
        <p:spPr>
          <a:xfrm>
            <a:off x="331901" y="4021324"/>
            <a:ext cx="5363584" cy="523220"/>
          </a:xfrm>
          <a:prstGeom prst="rect">
            <a:avLst/>
          </a:prstGeom>
        </p:spPr>
        <p:txBody>
          <a:bodyPr wrap="none">
            <a:spAutoFit/>
          </a:bodyPr>
          <a:lstStyle/>
          <a:p>
            <a:r>
              <a:rPr lang="en-US" sz="2800" dirty="0">
                <a:cs typeface="Segoe UI" panose="020B0502040204020203" pitchFamily="34" charset="0"/>
              </a:rPr>
              <a:t>Using the python </a:t>
            </a:r>
            <a:r>
              <a:rPr lang="en-US" sz="2800" dirty="0" err="1">
                <a:cs typeface="Segoe UI" panose="020B0502040204020203" pitchFamily="34" charset="0"/>
              </a:rPr>
              <a:t>deltaTable</a:t>
            </a:r>
            <a:r>
              <a:rPr lang="en-US" sz="2800" dirty="0">
                <a:cs typeface="Segoe UI" panose="020B0502040204020203" pitchFamily="34" charset="0"/>
              </a:rPr>
              <a:t> object:</a:t>
            </a:r>
            <a:endParaRPr lang="en-GB" sz="2800" dirty="0"/>
          </a:p>
        </p:txBody>
      </p:sp>
    </p:spTree>
    <p:extLst>
      <p:ext uri="{BB962C8B-B14F-4D97-AF65-F5344CB8AC3E}">
        <p14:creationId xmlns:p14="http://schemas.microsoft.com/office/powerpoint/2010/main" val="4105166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B9C33E7-E67F-DFCA-D278-CD35B855408E}"/>
              </a:ext>
            </a:extLst>
          </p:cNvPr>
          <p:cNvSpPr>
            <a:spLocks noGrp="1"/>
          </p:cNvSpPr>
          <p:nvPr>
            <p:ph type="title"/>
          </p:nvPr>
        </p:nvSpPr>
        <p:spPr/>
        <p:txBody>
          <a:bodyPr/>
          <a:lstStyle/>
          <a:p>
            <a:r>
              <a:rPr lang="en-US" dirty="0"/>
              <a:t>TRANSACTION LOGS</a:t>
            </a:r>
            <a:endParaRPr lang="en-GB" dirty="0"/>
          </a:p>
        </p:txBody>
      </p:sp>
    </p:spTree>
    <p:extLst>
      <p:ext uri="{BB962C8B-B14F-4D97-AF65-F5344CB8AC3E}">
        <p14:creationId xmlns:p14="http://schemas.microsoft.com/office/powerpoint/2010/main" val="2881593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744B2F-E4A4-5168-D1C3-AB8FF72F4B0C}"/>
              </a:ext>
            </a:extLst>
          </p:cNvPr>
          <p:cNvSpPr>
            <a:spLocks noGrp="1"/>
          </p:cNvSpPr>
          <p:nvPr>
            <p:ph type="title"/>
          </p:nvPr>
        </p:nvSpPr>
        <p:spPr/>
        <p:txBody>
          <a:bodyPr/>
          <a:lstStyle/>
          <a:p>
            <a:r>
              <a:rPr lang="en-US" dirty="0"/>
              <a:t>TODO…</a:t>
            </a:r>
            <a:endParaRPr lang="en-GB" dirty="0"/>
          </a:p>
        </p:txBody>
      </p:sp>
      <p:sp>
        <p:nvSpPr>
          <p:cNvPr id="4" name="Text Placeholder 3">
            <a:extLst>
              <a:ext uri="{FF2B5EF4-FFF2-40B4-BE49-F238E27FC236}">
                <a16:creationId xmlns:a16="http://schemas.microsoft.com/office/drawing/2014/main" id="{4C1656F7-A298-1D3E-2842-8CAF1E9A70B1}"/>
              </a:ext>
            </a:extLst>
          </p:cNvPr>
          <p:cNvSpPr>
            <a:spLocks noGrp="1"/>
          </p:cNvSpPr>
          <p:nvPr>
            <p:ph type="body" sz="quarter" idx="10"/>
          </p:nvPr>
        </p:nvSpPr>
        <p:spPr/>
        <p:txBody>
          <a:bodyPr/>
          <a:lstStyle/>
          <a:p>
            <a:endParaRPr lang="en-GB" dirty="0"/>
          </a:p>
        </p:txBody>
      </p:sp>
      <p:sp>
        <p:nvSpPr>
          <p:cNvPr id="5" name="Text Placeholder 4">
            <a:extLst>
              <a:ext uri="{FF2B5EF4-FFF2-40B4-BE49-F238E27FC236}">
                <a16:creationId xmlns:a16="http://schemas.microsoft.com/office/drawing/2014/main" id="{FAC7E287-6AD5-62DE-F294-1FEBB600CECA}"/>
              </a:ext>
            </a:extLst>
          </p:cNvPr>
          <p:cNvSpPr>
            <a:spLocks noGrp="1"/>
          </p:cNvSpPr>
          <p:nvPr>
            <p:ph type="body" sz="quarter" idx="11"/>
          </p:nvPr>
        </p:nvSpPr>
        <p:spPr/>
        <p:txBody>
          <a:bodyPr/>
          <a:lstStyle/>
          <a:p>
            <a:endParaRPr lang="en-GB"/>
          </a:p>
        </p:txBody>
      </p:sp>
    </p:spTree>
    <p:extLst>
      <p:ext uri="{BB962C8B-B14F-4D97-AF65-F5344CB8AC3E}">
        <p14:creationId xmlns:p14="http://schemas.microsoft.com/office/powerpoint/2010/main" val="2937525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ECFCE-9DCF-9A08-C6BB-4CC6DC1385EF}"/>
              </a:ext>
            </a:extLst>
          </p:cNvPr>
          <p:cNvSpPr>
            <a:spLocks noGrp="1"/>
          </p:cNvSpPr>
          <p:nvPr>
            <p:ph type="title"/>
          </p:nvPr>
        </p:nvSpPr>
        <p:spPr/>
        <p:txBody>
          <a:bodyPr/>
          <a:lstStyle/>
          <a:p>
            <a:r>
              <a:rPr lang="en-GB" sz="6600" dirty="0">
                <a:solidFill>
                  <a:schemeClr val="bg2">
                    <a:lumMod val="25000"/>
                  </a:schemeClr>
                </a:solidFill>
              </a:rPr>
              <a:t>Partitioning Delta vs SQL</a:t>
            </a:r>
            <a:endParaRPr lang="en-GB" dirty="0">
              <a:solidFill>
                <a:schemeClr val="bg2">
                  <a:lumMod val="25000"/>
                </a:schemeClr>
              </a:solidFill>
            </a:endParaRPr>
          </a:p>
        </p:txBody>
      </p:sp>
    </p:spTree>
    <p:extLst>
      <p:ext uri="{BB962C8B-B14F-4D97-AF65-F5344CB8AC3E}">
        <p14:creationId xmlns:p14="http://schemas.microsoft.com/office/powerpoint/2010/main" val="450645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D54398-1733-680E-1996-6E82002F96CF}"/>
              </a:ext>
            </a:extLst>
          </p:cNvPr>
          <p:cNvSpPr>
            <a:spLocks noGrp="1"/>
          </p:cNvSpPr>
          <p:nvPr>
            <p:ph type="title"/>
          </p:nvPr>
        </p:nvSpPr>
        <p:spPr/>
        <p:txBody>
          <a:bodyPr/>
          <a:lstStyle/>
          <a:p>
            <a:r>
              <a:rPr lang="en-US" dirty="0"/>
              <a:t>What problem are we trying to solve?</a:t>
            </a:r>
            <a:endParaRPr lang="en-GB" dirty="0"/>
          </a:p>
        </p:txBody>
      </p:sp>
      <p:sp>
        <p:nvSpPr>
          <p:cNvPr id="4" name="Text Placeholder 3">
            <a:extLst>
              <a:ext uri="{FF2B5EF4-FFF2-40B4-BE49-F238E27FC236}">
                <a16:creationId xmlns:a16="http://schemas.microsoft.com/office/drawing/2014/main" id="{F81ED8C7-E632-2E9A-9B90-56D74898140D}"/>
              </a:ext>
            </a:extLst>
          </p:cNvPr>
          <p:cNvSpPr>
            <a:spLocks noGrp="1"/>
          </p:cNvSpPr>
          <p:nvPr>
            <p:ph type="body" sz="quarter" idx="10"/>
          </p:nvPr>
        </p:nvSpPr>
        <p:spPr/>
        <p:txBody>
          <a:bodyPr/>
          <a:lstStyle/>
          <a:p>
            <a:endParaRPr lang="en-GB" dirty="0"/>
          </a:p>
        </p:txBody>
      </p:sp>
    </p:spTree>
    <p:extLst>
      <p:ext uri="{BB962C8B-B14F-4D97-AF65-F5344CB8AC3E}">
        <p14:creationId xmlns:p14="http://schemas.microsoft.com/office/powerpoint/2010/main" val="1328285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AA5C7-FBCF-0776-FD0A-AE581EF0BF69}"/>
              </a:ext>
            </a:extLst>
          </p:cNvPr>
          <p:cNvSpPr>
            <a:spLocks noGrp="1"/>
          </p:cNvSpPr>
          <p:nvPr>
            <p:ph type="title"/>
          </p:nvPr>
        </p:nvSpPr>
        <p:spPr/>
        <p:txBody>
          <a:bodyPr/>
          <a:lstStyle/>
          <a:p>
            <a:r>
              <a:rPr lang="en-US" dirty="0"/>
              <a:t>Primary &amp; Foreign Keys</a:t>
            </a:r>
            <a:endParaRPr lang="en-GB" dirty="0"/>
          </a:p>
        </p:txBody>
      </p:sp>
    </p:spTree>
    <p:extLst>
      <p:ext uri="{BB962C8B-B14F-4D97-AF65-F5344CB8AC3E}">
        <p14:creationId xmlns:p14="http://schemas.microsoft.com/office/powerpoint/2010/main" val="1850854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D54398-1733-680E-1996-6E82002F96CF}"/>
              </a:ext>
            </a:extLst>
          </p:cNvPr>
          <p:cNvSpPr>
            <a:spLocks noGrp="1"/>
          </p:cNvSpPr>
          <p:nvPr>
            <p:ph type="title"/>
          </p:nvPr>
        </p:nvSpPr>
        <p:spPr/>
        <p:txBody>
          <a:bodyPr/>
          <a:lstStyle/>
          <a:p>
            <a:r>
              <a:rPr lang="en-US" dirty="0"/>
              <a:t>What problem are we trying to solve?</a:t>
            </a:r>
            <a:endParaRPr lang="en-GB" dirty="0"/>
          </a:p>
        </p:txBody>
      </p:sp>
      <p:sp>
        <p:nvSpPr>
          <p:cNvPr id="4" name="Text Placeholder 3">
            <a:extLst>
              <a:ext uri="{FF2B5EF4-FFF2-40B4-BE49-F238E27FC236}">
                <a16:creationId xmlns:a16="http://schemas.microsoft.com/office/drawing/2014/main" id="{F81ED8C7-E632-2E9A-9B90-56D74898140D}"/>
              </a:ext>
            </a:extLst>
          </p:cNvPr>
          <p:cNvSpPr>
            <a:spLocks noGrp="1"/>
          </p:cNvSpPr>
          <p:nvPr>
            <p:ph type="body" sz="quarter" idx="10"/>
          </p:nvPr>
        </p:nvSpPr>
        <p:spPr/>
        <p:txBody>
          <a:bodyPr/>
          <a:lstStyle/>
          <a:p>
            <a:endParaRPr lang="en-GB" dirty="0"/>
          </a:p>
        </p:txBody>
      </p:sp>
    </p:spTree>
    <p:extLst>
      <p:ext uri="{BB962C8B-B14F-4D97-AF65-F5344CB8AC3E}">
        <p14:creationId xmlns:p14="http://schemas.microsoft.com/office/powerpoint/2010/main" val="2344411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9A872-7B39-3795-E2DF-A916E4EF8552}"/>
              </a:ext>
            </a:extLst>
          </p:cNvPr>
          <p:cNvSpPr>
            <a:spLocks noGrp="1"/>
          </p:cNvSpPr>
          <p:nvPr>
            <p:ph type="title"/>
          </p:nvPr>
        </p:nvSpPr>
        <p:spPr/>
        <p:txBody>
          <a:bodyPr/>
          <a:lstStyle/>
          <a:p>
            <a:r>
              <a:rPr lang="en-US" dirty="0"/>
              <a:t>DELTA Primary &amp; Foreign Keys </a:t>
            </a:r>
            <a:endParaRPr lang="en-GB" dirty="0"/>
          </a:p>
        </p:txBody>
      </p:sp>
    </p:spTree>
    <p:extLst>
      <p:ext uri="{BB962C8B-B14F-4D97-AF65-F5344CB8AC3E}">
        <p14:creationId xmlns:p14="http://schemas.microsoft.com/office/powerpoint/2010/main" val="124147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 name="Table 40">
            <a:extLst>
              <a:ext uri="{FF2B5EF4-FFF2-40B4-BE49-F238E27FC236}">
                <a16:creationId xmlns:a16="http://schemas.microsoft.com/office/drawing/2014/main" id="{DCBE9370-3A92-073F-489A-9E20615FD68F}"/>
              </a:ext>
            </a:extLst>
          </p:cNvPr>
          <p:cNvGraphicFramePr>
            <a:graphicFrameLocks noGrp="1"/>
          </p:cNvGraphicFramePr>
          <p:nvPr/>
        </p:nvGraphicFramePr>
        <p:xfrm>
          <a:off x="1755898" y="3143825"/>
          <a:ext cx="2942341" cy="1981200"/>
        </p:xfrm>
        <a:graphic>
          <a:graphicData uri="http://schemas.openxmlformats.org/drawingml/2006/table">
            <a:tbl>
              <a:tblPr firstRow="1" bandRow="1">
                <a:tableStyleId>{FABFCF23-3B69-468F-B69F-88F6DE6A72F2}</a:tableStyleId>
              </a:tblPr>
              <a:tblGrid>
                <a:gridCol w="2942341">
                  <a:extLst>
                    <a:ext uri="{9D8B030D-6E8A-4147-A177-3AD203B41FA5}">
                      <a16:colId xmlns:a16="http://schemas.microsoft.com/office/drawing/2014/main" val="1547197818"/>
                    </a:ext>
                  </a:extLst>
                </a:gridCol>
              </a:tblGrid>
              <a:tr h="370840">
                <a:tc>
                  <a:txBody>
                    <a:bodyPr/>
                    <a:lstStyle/>
                    <a:p>
                      <a:pPr algn="ctr"/>
                      <a:r>
                        <a:rPr lang="en-GB" sz="2000">
                          <a:latin typeface="+mn-lt"/>
                        </a:rPr>
                        <a:t>Delta Table</a:t>
                      </a:r>
                    </a:p>
                  </a:txBody>
                  <a:tcPr>
                    <a:solidFill>
                      <a:srgbClr val="E16827"/>
                    </a:solidFill>
                  </a:tcPr>
                </a:tc>
                <a:extLst>
                  <a:ext uri="{0D108BD9-81ED-4DB2-BD59-A6C34878D82A}">
                    <a16:rowId xmlns:a16="http://schemas.microsoft.com/office/drawing/2014/main" val="3227368319"/>
                  </a:ext>
                </a:extLst>
              </a:tr>
              <a:tr h="370840">
                <a:tc>
                  <a:txBody>
                    <a:bodyPr/>
                    <a:lstStyle/>
                    <a:p>
                      <a:pPr algn="ctr"/>
                      <a:r>
                        <a:rPr lang="en-US" sz="2000" b="1" i="0">
                          <a:solidFill>
                            <a:srgbClr val="333333"/>
                          </a:solidFill>
                          <a:effectLst/>
                          <a:latin typeface="+mn-lt"/>
                        </a:rPr>
                        <a:t>Primary</a:t>
                      </a:r>
                      <a:r>
                        <a:rPr lang="en-US" sz="2000" b="0" i="0">
                          <a:solidFill>
                            <a:srgbClr val="333333"/>
                          </a:solidFill>
                          <a:effectLst/>
                          <a:latin typeface="+mn-lt"/>
                        </a:rPr>
                        <a:t> Keys</a:t>
                      </a:r>
                      <a:endParaRPr lang="en-GB" sz="2000">
                        <a:latin typeface="+mn-lt"/>
                      </a:endParaRPr>
                    </a:p>
                  </a:txBody>
                  <a:tcPr>
                    <a:solidFill>
                      <a:srgbClr val="F4B183"/>
                    </a:solidFill>
                  </a:tcPr>
                </a:tc>
                <a:extLst>
                  <a:ext uri="{0D108BD9-81ED-4DB2-BD59-A6C34878D82A}">
                    <a16:rowId xmlns:a16="http://schemas.microsoft.com/office/drawing/2014/main" val="2649931489"/>
                  </a:ext>
                </a:extLst>
              </a:tr>
              <a:tr h="370840">
                <a:tc>
                  <a:txBody>
                    <a:bodyPr/>
                    <a:lstStyle/>
                    <a:p>
                      <a:pPr algn="ctr"/>
                      <a:r>
                        <a:rPr lang="en-US" sz="2000" b="1" i="0">
                          <a:solidFill>
                            <a:srgbClr val="333333"/>
                          </a:solidFill>
                          <a:effectLst/>
                          <a:latin typeface="+mn-lt"/>
                        </a:rPr>
                        <a:t>Foreign</a:t>
                      </a:r>
                      <a:r>
                        <a:rPr lang="en-US" sz="2000" b="0" i="0">
                          <a:solidFill>
                            <a:srgbClr val="333333"/>
                          </a:solidFill>
                          <a:effectLst/>
                          <a:latin typeface="+mn-lt"/>
                        </a:rPr>
                        <a:t> Keys</a:t>
                      </a:r>
                      <a:endParaRPr lang="en-GB" sz="2000">
                        <a:latin typeface="+mn-lt"/>
                      </a:endParaRPr>
                    </a:p>
                  </a:txBody>
                  <a:tcPr/>
                </a:tc>
                <a:extLst>
                  <a:ext uri="{0D108BD9-81ED-4DB2-BD59-A6C34878D82A}">
                    <a16:rowId xmlns:a16="http://schemas.microsoft.com/office/drawing/2014/main" val="1249550904"/>
                  </a:ext>
                </a:extLst>
              </a:tr>
              <a:tr h="370840">
                <a:tc>
                  <a:txBody>
                    <a:bodyPr/>
                    <a:lstStyle/>
                    <a:p>
                      <a:pPr algn="ctr"/>
                      <a:r>
                        <a:rPr lang="en-US" sz="2000" b="1" i="0">
                          <a:solidFill>
                            <a:srgbClr val="1B3139"/>
                          </a:solidFill>
                          <a:effectLst/>
                          <a:latin typeface="+mn-lt"/>
                        </a:rPr>
                        <a:t>Identity</a:t>
                      </a:r>
                      <a:r>
                        <a:rPr lang="en-US" sz="2000" b="0" i="0">
                          <a:solidFill>
                            <a:srgbClr val="1B3139"/>
                          </a:solidFill>
                          <a:effectLst/>
                          <a:latin typeface="+mn-lt"/>
                        </a:rPr>
                        <a:t> Columns</a:t>
                      </a:r>
                      <a:endParaRPr lang="en-GB" sz="2000" b="0">
                        <a:latin typeface="+mn-lt"/>
                      </a:endParaRPr>
                    </a:p>
                  </a:txBody>
                  <a:tcPr>
                    <a:solidFill>
                      <a:srgbClr val="F4B183"/>
                    </a:solidFill>
                  </a:tcPr>
                </a:tc>
                <a:extLst>
                  <a:ext uri="{0D108BD9-81ED-4DB2-BD59-A6C34878D82A}">
                    <a16:rowId xmlns:a16="http://schemas.microsoft.com/office/drawing/2014/main" val="1814033337"/>
                  </a:ext>
                </a:extLst>
              </a:tr>
              <a:tr h="370840">
                <a:tc>
                  <a:txBody>
                    <a:bodyPr/>
                    <a:lstStyle/>
                    <a:p>
                      <a:pPr algn="ctr"/>
                      <a:endParaRPr lang="en-GB" sz="2000">
                        <a:latin typeface="+mn-lt"/>
                      </a:endParaRPr>
                    </a:p>
                  </a:txBody>
                  <a:tcPr/>
                </a:tc>
                <a:extLst>
                  <a:ext uri="{0D108BD9-81ED-4DB2-BD59-A6C34878D82A}">
                    <a16:rowId xmlns:a16="http://schemas.microsoft.com/office/drawing/2014/main" val="1738705616"/>
                  </a:ext>
                </a:extLst>
              </a:tr>
            </a:tbl>
          </a:graphicData>
        </a:graphic>
      </p:graphicFrame>
      <p:sp>
        <p:nvSpPr>
          <p:cNvPr id="3" name="Title 2">
            <a:extLst>
              <a:ext uri="{FF2B5EF4-FFF2-40B4-BE49-F238E27FC236}">
                <a16:creationId xmlns:a16="http://schemas.microsoft.com/office/drawing/2014/main" id="{012C123A-862A-8FAF-8515-C9FD1F731C69}"/>
              </a:ext>
            </a:extLst>
          </p:cNvPr>
          <p:cNvSpPr>
            <a:spLocks noGrp="1"/>
          </p:cNvSpPr>
          <p:nvPr>
            <p:ph type="title"/>
          </p:nvPr>
        </p:nvSpPr>
        <p:spPr/>
        <p:txBody>
          <a:bodyPr>
            <a:normAutofit/>
          </a:bodyPr>
          <a:lstStyle/>
          <a:p>
            <a:r>
              <a:rPr lang="en-GB"/>
              <a:t>Delta Constraints Limitations</a:t>
            </a:r>
          </a:p>
        </p:txBody>
      </p:sp>
      <p:sp>
        <p:nvSpPr>
          <p:cNvPr id="6" name="Rectangle 5">
            <a:extLst>
              <a:ext uri="{FF2B5EF4-FFF2-40B4-BE49-F238E27FC236}">
                <a16:creationId xmlns:a16="http://schemas.microsoft.com/office/drawing/2014/main" id="{C37E3C96-CA68-16D8-E020-E62AE5782543}"/>
              </a:ext>
            </a:extLst>
          </p:cNvPr>
          <p:cNvSpPr/>
          <p:nvPr/>
        </p:nvSpPr>
        <p:spPr>
          <a:xfrm>
            <a:off x="313719" y="751770"/>
            <a:ext cx="11687271" cy="1815882"/>
          </a:xfrm>
          <a:prstGeom prst="rect">
            <a:avLst/>
          </a:prstGeom>
        </p:spPr>
        <p:txBody>
          <a:bodyPr wrap="square">
            <a:spAutoFit/>
          </a:bodyPr>
          <a:lstStyle/>
          <a:p>
            <a:pPr marL="457200" lvl="0" indent="-457200" defTabSz="914400">
              <a:buFont typeface="Arial" panose="020B0604020202020204" pitchFamily="34" charset="0"/>
              <a:buChar char="•"/>
              <a:defRPr/>
            </a:pPr>
            <a:r>
              <a:rPr lang="en-US" sz="2800" dirty="0">
                <a:cs typeface="Segoe UI Light" panose="020B0502040204020203" pitchFamily="34" charset="0"/>
              </a:rPr>
              <a:t>Delta does not support all constraints </a:t>
            </a:r>
          </a:p>
          <a:p>
            <a:pPr marL="457200" lvl="0" indent="-457200" defTabSz="914400">
              <a:buFont typeface="Arial" panose="020B0604020202020204" pitchFamily="34" charset="0"/>
              <a:buChar char="•"/>
              <a:defRPr/>
            </a:pPr>
            <a:r>
              <a:rPr lang="en-US" sz="2800" dirty="0">
                <a:cs typeface="Segoe UI Light" panose="020B0502040204020203" pitchFamily="34" charset="0"/>
              </a:rPr>
              <a:t>Databricks Unity Catalog tables does support these constraints</a:t>
            </a:r>
          </a:p>
          <a:p>
            <a:pPr marL="457200" lvl="0" indent="-457200" defTabSz="914400">
              <a:buFont typeface="Arial" panose="020B0604020202020204" pitchFamily="34" charset="0"/>
              <a:buChar char="•"/>
              <a:defRPr/>
            </a:pPr>
            <a:r>
              <a:rPr lang="en-US" sz="2800" dirty="0">
                <a:cs typeface="Segoe UI Light" panose="020B0502040204020203" pitchFamily="34" charset="0"/>
              </a:rPr>
              <a:t>Unity Catalog is a Databricks Governance layer </a:t>
            </a:r>
          </a:p>
          <a:p>
            <a:pPr marL="457200" lvl="0" indent="-457200" defTabSz="914400">
              <a:buFont typeface="Arial" panose="020B0604020202020204" pitchFamily="34" charset="0"/>
              <a:buChar char="•"/>
              <a:defRPr/>
            </a:pPr>
            <a:r>
              <a:rPr lang="en-US" sz="2800" dirty="0">
                <a:cs typeface="Segoe UI Light" panose="020B0502040204020203" pitchFamily="34" charset="0"/>
              </a:rPr>
              <a:t>Constraints are still in Public Preview (Dec 2022)</a:t>
            </a:r>
          </a:p>
        </p:txBody>
      </p:sp>
      <p:pic>
        <p:nvPicPr>
          <p:cNvPr id="30" name="Graphic 29" descr="Key with solid fill">
            <a:extLst>
              <a:ext uri="{FF2B5EF4-FFF2-40B4-BE49-F238E27FC236}">
                <a16:creationId xmlns:a16="http://schemas.microsoft.com/office/drawing/2014/main" id="{76AA266C-E25A-82CE-123C-3DA40BD6ADD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flipH="1">
            <a:off x="1792302" y="3562100"/>
            <a:ext cx="360000" cy="360000"/>
          </a:xfrm>
          <a:prstGeom prst="rect">
            <a:avLst/>
          </a:prstGeom>
        </p:spPr>
      </p:pic>
      <p:pic>
        <p:nvPicPr>
          <p:cNvPr id="31" name="Graphic 30" descr="Key with solid fill">
            <a:extLst>
              <a:ext uri="{FF2B5EF4-FFF2-40B4-BE49-F238E27FC236}">
                <a16:creationId xmlns:a16="http://schemas.microsoft.com/office/drawing/2014/main" id="{96300EA8-F09D-E99B-00A0-AF77CFB04CB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6200000" flipH="1">
            <a:off x="1792302" y="3960817"/>
            <a:ext cx="360000" cy="360000"/>
          </a:xfrm>
          <a:prstGeom prst="rect">
            <a:avLst/>
          </a:prstGeom>
        </p:spPr>
      </p:pic>
      <p:pic>
        <p:nvPicPr>
          <p:cNvPr id="32" name="Graphic 31" descr="Eye Scan with solid fill">
            <a:extLst>
              <a:ext uri="{FF2B5EF4-FFF2-40B4-BE49-F238E27FC236}">
                <a16:creationId xmlns:a16="http://schemas.microsoft.com/office/drawing/2014/main" id="{79315D8A-7705-F0DA-CA2C-117033BB4C8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98540" y="4359533"/>
            <a:ext cx="360000" cy="360000"/>
          </a:xfrm>
          <a:prstGeom prst="rect">
            <a:avLst/>
          </a:prstGeom>
        </p:spPr>
      </p:pic>
      <p:grpSp>
        <p:nvGrpSpPr>
          <p:cNvPr id="58" name="Group 57">
            <a:extLst>
              <a:ext uri="{FF2B5EF4-FFF2-40B4-BE49-F238E27FC236}">
                <a16:creationId xmlns:a16="http://schemas.microsoft.com/office/drawing/2014/main" id="{3CA4F213-1647-0438-FF30-465AB6D0A0AA}"/>
              </a:ext>
            </a:extLst>
          </p:cNvPr>
          <p:cNvGrpSpPr/>
          <p:nvPr/>
        </p:nvGrpSpPr>
        <p:grpSpPr>
          <a:xfrm>
            <a:off x="7556159" y="5125025"/>
            <a:ext cx="3956446" cy="432000"/>
            <a:chOff x="7153823" y="5173134"/>
            <a:chExt cx="3956446" cy="432000"/>
          </a:xfrm>
        </p:grpSpPr>
        <p:sp>
          <p:nvSpPr>
            <p:cNvPr id="47" name="TextBox 46">
              <a:extLst>
                <a:ext uri="{FF2B5EF4-FFF2-40B4-BE49-F238E27FC236}">
                  <a16:creationId xmlns:a16="http://schemas.microsoft.com/office/drawing/2014/main" id="{B08AC61E-A3FF-FBE5-CE47-E4C9C2BCB93A}"/>
                </a:ext>
              </a:extLst>
            </p:cNvPr>
            <p:cNvSpPr txBox="1"/>
            <p:nvPr/>
          </p:nvSpPr>
          <p:spPr>
            <a:xfrm>
              <a:off x="7555830" y="5189079"/>
              <a:ext cx="3554439" cy="400110"/>
            </a:xfrm>
            <a:prstGeom prst="rect">
              <a:avLst/>
            </a:prstGeom>
            <a:noFill/>
          </p:spPr>
          <p:txBody>
            <a:bodyPr wrap="square" rtlCol="0">
              <a:spAutoFit/>
            </a:bodyPr>
            <a:lstStyle/>
            <a:p>
              <a:pPr algn="ctr"/>
              <a:r>
                <a:rPr lang="en-GB" sz="2000" b="1">
                  <a:solidFill>
                    <a:schemeClr val="accent5"/>
                  </a:solidFill>
                </a:rPr>
                <a:t>Public Preview (Dec 2022)</a:t>
              </a:r>
            </a:p>
          </p:txBody>
        </p:sp>
        <p:pic>
          <p:nvPicPr>
            <p:cNvPr id="53" name="Graphic 52" descr="Eye with solid fill">
              <a:extLst>
                <a:ext uri="{FF2B5EF4-FFF2-40B4-BE49-F238E27FC236}">
                  <a16:creationId xmlns:a16="http://schemas.microsoft.com/office/drawing/2014/main" id="{4497B3A4-4C27-EA51-2C64-3849DB0F4381}"/>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t="20572" b="21095"/>
            <a:stretch/>
          </p:blipFill>
          <p:spPr>
            <a:xfrm>
              <a:off x="7153823" y="5173134"/>
              <a:ext cx="740572" cy="432000"/>
            </a:xfrm>
            <a:prstGeom prst="rect">
              <a:avLst/>
            </a:prstGeom>
          </p:spPr>
        </p:pic>
      </p:grpSp>
      <p:grpSp>
        <p:nvGrpSpPr>
          <p:cNvPr id="57" name="Group 56">
            <a:extLst>
              <a:ext uri="{FF2B5EF4-FFF2-40B4-BE49-F238E27FC236}">
                <a16:creationId xmlns:a16="http://schemas.microsoft.com/office/drawing/2014/main" id="{EEDE943A-1FB7-A0DF-A48E-39C43CBFC604}"/>
              </a:ext>
            </a:extLst>
          </p:cNvPr>
          <p:cNvGrpSpPr/>
          <p:nvPr/>
        </p:nvGrpSpPr>
        <p:grpSpPr>
          <a:xfrm>
            <a:off x="9728199" y="2359311"/>
            <a:ext cx="2088101" cy="1382789"/>
            <a:chOff x="9606279" y="2450252"/>
            <a:chExt cx="2088101" cy="1382789"/>
          </a:xfrm>
        </p:grpSpPr>
        <p:pic>
          <p:nvPicPr>
            <p:cNvPr id="51" name="Graphic 50" descr="Judge female with solid fill">
              <a:extLst>
                <a:ext uri="{FF2B5EF4-FFF2-40B4-BE49-F238E27FC236}">
                  <a16:creationId xmlns:a16="http://schemas.microsoft.com/office/drawing/2014/main" id="{AE78B62A-7637-EDF7-8C9E-5E4975E9028D}"/>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0110329" y="2450252"/>
              <a:ext cx="1080000" cy="1080000"/>
            </a:xfrm>
            <a:prstGeom prst="rect">
              <a:avLst/>
            </a:prstGeom>
          </p:spPr>
        </p:pic>
        <p:sp>
          <p:nvSpPr>
            <p:cNvPr id="55" name="TextBox 54">
              <a:extLst>
                <a:ext uri="{FF2B5EF4-FFF2-40B4-BE49-F238E27FC236}">
                  <a16:creationId xmlns:a16="http://schemas.microsoft.com/office/drawing/2014/main" id="{6C363252-ED5D-56E4-0512-75B90712DE3F}"/>
                </a:ext>
              </a:extLst>
            </p:cNvPr>
            <p:cNvSpPr txBox="1"/>
            <p:nvPr/>
          </p:nvSpPr>
          <p:spPr>
            <a:xfrm>
              <a:off x="9606279" y="3432931"/>
              <a:ext cx="2088101" cy="400110"/>
            </a:xfrm>
            <a:prstGeom prst="rect">
              <a:avLst/>
            </a:prstGeom>
            <a:noFill/>
          </p:spPr>
          <p:txBody>
            <a:bodyPr wrap="square" rtlCol="0">
              <a:spAutoFit/>
            </a:bodyPr>
            <a:lstStyle/>
            <a:p>
              <a:pPr algn="ctr"/>
              <a:r>
                <a:rPr lang="en-GB" sz="2000" b="1"/>
                <a:t>Governance Layer </a:t>
              </a:r>
            </a:p>
          </p:txBody>
        </p:sp>
      </p:grpSp>
      <p:grpSp>
        <p:nvGrpSpPr>
          <p:cNvPr id="59" name="Group 58">
            <a:extLst>
              <a:ext uri="{FF2B5EF4-FFF2-40B4-BE49-F238E27FC236}">
                <a16:creationId xmlns:a16="http://schemas.microsoft.com/office/drawing/2014/main" id="{2262C173-AB5C-35AA-D5B8-1A256B8E2D84}"/>
              </a:ext>
            </a:extLst>
          </p:cNvPr>
          <p:cNvGrpSpPr/>
          <p:nvPr/>
        </p:nvGrpSpPr>
        <p:grpSpPr>
          <a:xfrm>
            <a:off x="6998834" y="3143825"/>
            <a:ext cx="1791123" cy="1778730"/>
            <a:chOff x="6998834" y="3143825"/>
            <a:chExt cx="1791123" cy="1778730"/>
          </a:xfrm>
        </p:grpSpPr>
        <p:pic>
          <p:nvPicPr>
            <p:cNvPr id="45" name="Picture 10" descr="About Us — Elastacloud">
              <a:extLst>
                <a:ext uri="{FF2B5EF4-FFF2-40B4-BE49-F238E27FC236}">
                  <a16:creationId xmlns:a16="http://schemas.microsoft.com/office/drawing/2014/main" id="{A67D0DF7-88ED-977D-B16B-5EC853EC5691}"/>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998834" y="3143825"/>
              <a:ext cx="1791123" cy="282425"/>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32" name="Picture 8" descr="Databricks: Change Data Feed with Unity Catalog and Delta Sharing | by Eric  Tome | Medium">
              <a:extLst>
                <a:ext uri="{FF2B5EF4-FFF2-40B4-BE49-F238E27FC236}">
                  <a16:creationId xmlns:a16="http://schemas.microsoft.com/office/drawing/2014/main" id="{75753432-96A3-89B0-C5F7-BBAC8B2F3436}"/>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l="23350" t="31709" r="64640" b="47403"/>
            <a:stretch/>
          </p:blipFill>
          <p:spPr bwMode="auto">
            <a:xfrm>
              <a:off x="7181036" y="3458959"/>
              <a:ext cx="1426719" cy="1463596"/>
            </a:xfrm>
            <a:prstGeom prst="rect">
              <a:avLst/>
            </a:prstGeom>
            <a:noFill/>
            <a:extLst>
              <a:ext uri="{909E8E84-426E-40DD-AFC4-6F175D3DCCD1}">
                <a14:hiddenFill xmlns:a14="http://schemas.microsoft.com/office/drawing/2010/main">
                  <a:solidFill>
                    <a:srgbClr val="FFFFFF"/>
                  </a:solidFill>
                </a14:hiddenFill>
              </a:ext>
            </a:extLst>
          </p:spPr>
        </p:pic>
      </p:grpSp>
      <p:pic>
        <p:nvPicPr>
          <p:cNvPr id="61" name="Graphic 60" descr="Arrow: Slight curve with solid fill">
            <a:extLst>
              <a:ext uri="{FF2B5EF4-FFF2-40B4-BE49-F238E27FC236}">
                <a16:creationId xmlns:a16="http://schemas.microsoft.com/office/drawing/2014/main" id="{07277074-6EDA-FE7F-A385-CBD6503F40AF}"/>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265745" y="2856519"/>
            <a:ext cx="1165583" cy="1165583"/>
          </a:xfrm>
          <a:prstGeom prst="rect">
            <a:avLst/>
          </a:prstGeom>
        </p:spPr>
      </p:pic>
    </p:spTree>
    <p:extLst>
      <p:ext uri="{BB962C8B-B14F-4D97-AF65-F5344CB8AC3E}">
        <p14:creationId xmlns:p14="http://schemas.microsoft.com/office/powerpoint/2010/main" val="3738672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61"/>
                                        </p:tgtEl>
                                        <p:attrNameLst>
                                          <p:attrName>style.visibility</p:attrName>
                                        </p:attrNameLst>
                                      </p:cBhvr>
                                      <p:to>
                                        <p:strVal val="visible"/>
                                      </p:to>
                                    </p:set>
                                  </p:childTnLst>
                                </p:cTn>
                              </p:par>
                              <p:par>
                                <p:cTn id="10" presetID="10" presetClass="entr" presetSubtype="0" fill="hold" nodeType="with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fade">
                                      <p:cBhvr>
                                        <p:cTn id="12" dur="500"/>
                                        <p:tgtEl>
                                          <p:spTgt spid="5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57"/>
                                        </p:tgtEl>
                                        <p:attrNameLst>
                                          <p:attrName>style.visibility</p:attrName>
                                        </p:attrNameLst>
                                      </p:cBhvr>
                                      <p:to>
                                        <p:strVal val="visible"/>
                                      </p:to>
                                    </p:set>
                                    <p:animEffect transition="in" filter="fade">
                                      <p:cBhvr>
                                        <p:cTn id="20" dur="500"/>
                                        <p:tgtEl>
                                          <p:spTgt spid="5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Effect transition="in" filter="fade">
                                      <p:cBhvr>
                                        <p:cTn id="25" dur="500"/>
                                        <p:tgtEl>
                                          <p:spTgt spid="6">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58"/>
                                        </p:tgtEl>
                                        <p:attrNameLst>
                                          <p:attrName>style.visibility</p:attrName>
                                        </p:attrNameLst>
                                      </p:cBhvr>
                                      <p:to>
                                        <p:strVal val="visible"/>
                                      </p:to>
                                    </p:set>
                                    <p:animEffect transition="in" filter="fade">
                                      <p:cBhvr>
                                        <p:cTn id="28"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FCB599-3D00-0DCD-1CFD-849B71658582}"/>
              </a:ext>
            </a:extLst>
          </p:cNvPr>
          <p:cNvSpPr>
            <a:spLocks noGrp="1"/>
          </p:cNvSpPr>
          <p:nvPr>
            <p:ph type="title"/>
          </p:nvPr>
        </p:nvSpPr>
        <p:spPr/>
        <p:txBody>
          <a:bodyPr/>
          <a:lstStyle/>
          <a:p>
            <a:r>
              <a:rPr lang="en-GB"/>
              <a:t>Agenda</a:t>
            </a:r>
          </a:p>
        </p:txBody>
      </p:sp>
      <p:sp>
        <p:nvSpPr>
          <p:cNvPr id="4" name="Text Placeholder 3">
            <a:extLst>
              <a:ext uri="{FF2B5EF4-FFF2-40B4-BE49-F238E27FC236}">
                <a16:creationId xmlns:a16="http://schemas.microsoft.com/office/drawing/2014/main" id="{724EAA99-7FF4-FA32-9695-2DD0457196B5}"/>
              </a:ext>
            </a:extLst>
          </p:cNvPr>
          <p:cNvSpPr>
            <a:spLocks noGrp="1"/>
          </p:cNvSpPr>
          <p:nvPr>
            <p:ph type="body" sz="quarter" idx="10"/>
          </p:nvPr>
        </p:nvSpPr>
        <p:spPr/>
        <p:txBody>
          <a:bodyPr/>
          <a:lstStyle/>
          <a:p>
            <a:r>
              <a:rPr lang="en-GB" sz="1800" dirty="0">
                <a:solidFill>
                  <a:schemeClr val="bg2">
                    <a:lumMod val="25000"/>
                  </a:schemeClr>
                </a:solidFill>
              </a:rPr>
              <a:t>ACID Transactions</a:t>
            </a:r>
          </a:p>
          <a:p>
            <a:r>
              <a:rPr lang="en-GB" sz="1800" dirty="0">
                <a:solidFill>
                  <a:schemeClr val="bg2">
                    <a:lumMod val="25000"/>
                  </a:schemeClr>
                </a:solidFill>
              </a:rPr>
              <a:t>Parquet/Delta Storage vs Storage Structures</a:t>
            </a:r>
          </a:p>
          <a:p>
            <a:r>
              <a:rPr lang="en-GB" sz="1800" dirty="0">
                <a:solidFill>
                  <a:schemeClr val="bg2">
                    <a:lumMod val="25000"/>
                  </a:schemeClr>
                </a:solidFill>
              </a:rPr>
              <a:t>Partitioning Delta vs SQL</a:t>
            </a:r>
          </a:p>
          <a:p>
            <a:r>
              <a:rPr lang="en-GB" sz="1800" dirty="0">
                <a:solidFill>
                  <a:schemeClr val="bg2">
                    <a:lumMod val="25000"/>
                  </a:schemeClr>
                </a:solidFill>
              </a:rPr>
              <a:t>Z-ordering vs Cluster Indexing and Column store indexing</a:t>
            </a:r>
          </a:p>
          <a:p>
            <a:r>
              <a:rPr lang="en-GB" sz="1800" dirty="0">
                <a:solidFill>
                  <a:schemeClr val="bg2">
                    <a:lumMod val="25000"/>
                  </a:schemeClr>
                </a:solidFill>
              </a:rPr>
              <a:t>Delta History and Time Travel vs SQL Temporal Tables</a:t>
            </a:r>
          </a:p>
          <a:p>
            <a:r>
              <a:rPr lang="sv-SE" sz="1800" dirty="0">
                <a:solidFill>
                  <a:schemeClr val="bg2">
                    <a:lumMod val="25000"/>
                  </a:schemeClr>
                </a:solidFill>
              </a:rPr>
              <a:t>Delta Vacuum vs SQL Transaction Log</a:t>
            </a:r>
          </a:p>
          <a:p>
            <a:r>
              <a:rPr lang="sv-SE" sz="1800" dirty="0">
                <a:solidFill>
                  <a:schemeClr val="bg2">
                    <a:lumMod val="25000"/>
                  </a:schemeClr>
                </a:solidFill>
              </a:rPr>
              <a:t>Optimization</a:t>
            </a:r>
          </a:p>
          <a:p>
            <a:r>
              <a:rPr lang="en-GB" sz="1800" dirty="0">
                <a:solidFill>
                  <a:schemeClr val="bg2">
                    <a:lumMod val="25000"/>
                  </a:schemeClr>
                </a:solidFill>
              </a:rPr>
              <a:t>Identity Columns </a:t>
            </a:r>
            <a:endParaRPr lang="sv-SE" sz="1800" dirty="0">
              <a:solidFill>
                <a:schemeClr val="bg2">
                  <a:lumMod val="25000"/>
                </a:schemeClr>
              </a:solidFill>
            </a:endParaRPr>
          </a:p>
          <a:p>
            <a:r>
              <a:rPr lang="sv-SE" sz="1800" dirty="0">
                <a:solidFill>
                  <a:schemeClr val="bg2">
                    <a:lumMod val="25000"/>
                  </a:schemeClr>
                </a:solidFill>
              </a:rPr>
              <a:t>Primary &amp; Forgien Keys</a:t>
            </a:r>
          </a:p>
          <a:p>
            <a:r>
              <a:rPr lang="sv-SE" sz="1800" dirty="0">
                <a:solidFill>
                  <a:schemeClr val="bg2">
                    <a:lumMod val="25000"/>
                  </a:schemeClr>
                </a:solidFill>
              </a:rPr>
              <a:t>Security (Unity Catalog)</a:t>
            </a:r>
          </a:p>
          <a:p>
            <a:r>
              <a:rPr lang="en-GB" sz="1800" dirty="0">
                <a:solidFill>
                  <a:schemeClr val="bg2">
                    <a:lumMod val="25000"/>
                  </a:schemeClr>
                </a:solidFill>
              </a:rPr>
              <a:t>Batch Insert</a:t>
            </a:r>
          </a:p>
          <a:p>
            <a:r>
              <a:rPr lang="en-GB" sz="1800" dirty="0">
                <a:solidFill>
                  <a:schemeClr val="bg2">
                    <a:lumMod val="25000"/>
                  </a:schemeClr>
                </a:solidFill>
              </a:rPr>
              <a:t>Databricks Clusters</a:t>
            </a:r>
          </a:p>
          <a:p>
            <a:endParaRPr lang="en-GB" sz="3600" dirty="0"/>
          </a:p>
          <a:p>
            <a:endParaRPr lang="en-GB" sz="3600" dirty="0"/>
          </a:p>
          <a:p>
            <a:endParaRPr lang="en-GB" sz="3600" dirty="0"/>
          </a:p>
        </p:txBody>
      </p:sp>
    </p:spTree>
    <p:extLst>
      <p:ext uri="{BB962C8B-B14F-4D97-AF65-F5344CB8AC3E}">
        <p14:creationId xmlns:p14="http://schemas.microsoft.com/office/powerpoint/2010/main" val="291873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2C123A-862A-8FAF-8515-C9FD1F731C69}"/>
              </a:ext>
            </a:extLst>
          </p:cNvPr>
          <p:cNvSpPr>
            <a:spLocks noGrp="1"/>
          </p:cNvSpPr>
          <p:nvPr>
            <p:ph type="title"/>
          </p:nvPr>
        </p:nvSpPr>
        <p:spPr/>
        <p:txBody>
          <a:bodyPr>
            <a:normAutofit/>
          </a:bodyPr>
          <a:lstStyle/>
          <a:p>
            <a:r>
              <a:rPr lang="en-GB"/>
              <a:t>Delta Constraints – Databricks Only</a:t>
            </a:r>
          </a:p>
        </p:txBody>
      </p:sp>
      <p:sp>
        <p:nvSpPr>
          <p:cNvPr id="4" name="TextBox 3">
            <a:extLst>
              <a:ext uri="{FF2B5EF4-FFF2-40B4-BE49-F238E27FC236}">
                <a16:creationId xmlns:a16="http://schemas.microsoft.com/office/drawing/2014/main" id="{CC90DDBF-6852-876C-D4A3-6DCAED668EF3}"/>
              </a:ext>
            </a:extLst>
          </p:cNvPr>
          <p:cNvSpPr txBox="1">
            <a:spLocks/>
          </p:cNvSpPr>
          <p:nvPr/>
        </p:nvSpPr>
        <p:spPr>
          <a:xfrm>
            <a:off x="100359" y="2328891"/>
            <a:ext cx="5940000" cy="2088000"/>
          </a:xfrm>
          <a:prstGeom prst="rect">
            <a:avLst/>
          </a:prstGeom>
          <a:solidFill>
            <a:schemeClr val="tx1"/>
          </a:solidFill>
        </p:spPr>
        <p:txBody>
          <a:bodyPr wrap="square" rtlCol="0">
            <a:spAutoFit/>
          </a:bodyPr>
          <a:lstStyle/>
          <a:p>
            <a:r>
              <a:rPr lang="en-US" sz="1600" dirty="0">
                <a:solidFill>
                  <a:srgbClr val="92D050"/>
                </a:solidFill>
                <a:latin typeface="Roboto Mono" pitchFamily="2" charset="0"/>
                <a:ea typeface="Roboto Mono" pitchFamily="2" charset="0"/>
                <a:cs typeface="Courier New" panose="02070309020205020404" pitchFamily="49" charset="0"/>
              </a:rPr>
              <a:t># Primary Key</a:t>
            </a:r>
          </a:p>
          <a:p>
            <a:r>
              <a:rPr lang="en-US" sz="1600" dirty="0">
                <a:solidFill>
                  <a:schemeClr val="bg1"/>
                </a:solidFill>
                <a:latin typeface="Roboto Mono" pitchFamily="2" charset="0"/>
                <a:ea typeface="Roboto Mono" pitchFamily="2" charset="0"/>
                <a:cs typeface="Courier New" panose="02070309020205020404" pitchFamily="49" charset="0"/>
              </a:rPr>
              <a:t>CREATE TABLE </a:t>
            </a:r>
            <a:r>
              <a:rPr lang="en-US" sz="1600" dirty="0">
                <a:solidFill>
                  <a:srgbClr val="00B0F0"/>
                </a:solidFill>
                <a:latin typeface="Roboto Mono" pitchFamily="2" charset="0"/>
                <a:ea typeface="Roboto Mono" pitchFamily="2" charset="0"/>
                <a:cs typeface="Courier New" panose="02070309020205020404" pitchFamily="49" charset="0"/>
              </a:rPr>
              <a:t>&lt;</a:t>
            </a:r>
            <a:r>
              <a:rPr lang="en-US" sz="1600" dirty="0" err="1">
                <a:solidFill>
                  <a:srgbClr val="00B0F0"/>
                </a:solidFill>
                <a:latin typeface="Roboto Mono" pitchFamily="2" charset="0"/>
                <a:ea typeface="Roboto Mono" pitchFamily="2" charset="0"/>
                <a:cs typeface="Courier New" panose="02070309020205020404" pitchFamily="49" charset="0"/>
              </a:rPr>
              <a:t>tableName</a:t>
            </a:r>
            <a:r>
              <a:rPr lang="en-US" sz="1600" dirty="0">
                <a:solidFill>
                  <a:srgbClr val="00B0F0"/>
                </a:solidFill>
                <a:latin typeface="Roboto Mono" pitchFamily="2" charset="0"/>
                <a:ea typeface="Roboto Mono" pitchFamily="2" charset="0"/>
                <a:cs typeface="Courier New" panose="02070309020205020404" pitchFamily="49" charset="0"/>
              </a:rPr>
              <a:t>&gt; </a:t>
            </a:r>
            <a:r>
              <a:rPr lang="en-US" sz="1600" dirty="0">
                <a:solidFill>
                  <a:schemeClr val="bg1"/>
                </a:solidFill>
                <a:latin typeface="Roboto Mono" pitchFamily="2" charset="0"/>
                <a:ea typeface="Roboto Mono" pitchFamily="2" charset="0"/>
                <a:cs typeface="Courier New" panose="02070309020205020404" pitchFamily="49" charset="0"/>
              </a:rPr>
              <a:t>(</a:t>
            </a:r>
          </a:p>
          <a:p>
            <a:r>
              <a:rPr lang="en-US" sz="1600" dirty="0">
                <a:solidFill>
                  <a:schemeClr val="bg1"/>
                </a:solidFill>
                <a:latin typeface="Roboto Mono" pitchFamily="2" charset="0"/>
                <a:ea typeface="Roboto Mono" pitchFamily="2" charset="0"/>
                <a:cs typeface="Courier New" panose="02070309020205020404" pitchFamily="49" charset="0"/>
              </a:rPr>
              <a:t>  </a:t>
            </a:r>
            <a:r>
              <a:rPr lang="en-US" sz="1600" dirty="0">
                <a:solidFill>
                  <a:srgbClr val="00B0F0"/>
                </a:solidFill>
                <a:latin typeface="Roboto Mono" pitchFamily="2" charset="0"/>
                <a:ea typeface="Roboto Mono" pitchFamily="2" charset="0"/>
                <a:cs typeface="Courier New" panose="02070309020205020404" pitchFamily="49" charset="0"/>
              </a:rPr>
              <a:t>&lt;col1&gt; </a:t>
            </a:r>
            <a:r>
              <a:rPr lang="en-US" sz="1600" dirty="0">
                <a:solidFill>
                  <a:schemeClr val="bg1"/>
                </a:solidFill>
                <a:latin typeface="Roboto Mono" pitchFamily="2" charset="0"/>
                <a:ea typeface="Roboto Mono" pitchFamily="2" charset="0"/>
                <a:cs typeface="Courier New" panose="02070309020205020404" pitchFamily="49" charset="0"/>
              </a:rPr>
              <a:t>INTEGER NOT NULL, </a:t>
            </a:r>
          </a:p>
          <a:p>
            <a:r>
              <a:rPr lang="en-US" sz="1600" dirty="0">
                <a:solidFill>
                  <a:schemeClr val="bg1"/>
                </a:solidFill>
                <a:latin typeface="Roboto Mono" pitchFamily="2" charset="0"/>
                <a:ea typeface="Roboto Mono" pitchFamily="2" charset="0"/>
                <a:cs typeface="Courier New" panose="02070309020205020404" pitchFamily="49" charset="0"/>
              </a:rPr>
              <a:t>  </a:t>
            </a:r>
            <a:r>
              <a:rPr lang="en-US" sz="1600" dirty="0">
                <a:solidFill>
                  <a:srgbClr val="00B0F0"/>
                </a:solidFill>
                <a:latin typeface="Roboto Mono" pitchFamily="2" charset="0"/>
                <a:ea typeface="Roboto Mono" pitchFamily="2" charset="0"/>
                <a:cs typeface="Courier New" panose="02070309020205020404" pitchFamily="49" charset="0"/>
              </a:rPr>
              <a:t>&lt;col2&gt; </a:t>
            </a:r>
            <a:r>
              <a:rPr lang="en-US" sz="1600" dirty="0">
                <a:solidFill>
                  <a:schemeClr val="bg1"/>
                </a:solidFill>
                <a:latin typeface="Roboto Mono" pitchFamily="2" charset="0"/>
                <a:ea typeface="Roboto Mono" pitchFamily="2" charset="0"/>
                <a:cs typeface="Courier New" panose="02070309020205020404" pitchFamily="49" charset="0"/>
              </a:rPr>
              <a:t>INTEGER NOT NULL,</a:t>
            </a:r>
          </a:p>
          <a:p>
            <a:r>
              <a:rPr lang="en-US" sz="1600" dirty="0">
                <a:solidFill>
                  <a:schemeClr val="bg1"/>
                </a:solidFill>
                <a:latin typeface="Roboto Mono" pitchFamily="2" charset="0"/>
                <a:ea typeface="Roboto Mono" pitchFamily="2" charset="0"/>
                <a:cs typeface="Courier New" panose="02070309020205020404" pitchFamily="49" charset="0"/>
              </a:rPr>
              <a:t>  CONSTRAINT </a:t>
            </a:r>
            <a:r>
              <a:rPr lang="en-US" sz="1600" dirty="0">
                <a:solidFill>
                  <a:srgbClr val="00B0F0"/>
                </a:solidFill>
                <a:latin typeface="Roboto Mono" pitchFamily="2" charset="0"/>
                <a:ea typeface="Roboto Mono" pitchFamily="2" charset="0"/>
                <a:cs typeface="Courier New" panose="02070309020205020404" pitchFamily="49" charset="0"/>
              </a:rPr>
              <a:t>&lt;name&gt;</a:t>
            </a:r>
            <a:r>
              <a:rPr lang="en-US" sz="1600" dirty="0">
                <a:solidFill>
                  <a:schemeClr val="bg1"/>
                </a:solidFill>
                <a:latin typeface="Roboto Mono" pitchFamily="2" charset="0"/>
                <a:ea typeface="Roboto Mono" pitchFamily="2" charset="0"/>
                <a:cs typeface="Courier New" panose="02070309020205020404" pitchFamily="49" charset="0"/>
              </a:rPr>
              <a:t> PRIMARY KEY(</a:t>
            </a:r>
            <a:r>
              <a:rPr lang="en-US" sz="1600" dirty="0">
                <a:solidFill>
                  <a:srgbClr val="00B0F0"/>
                </a:solidFill>
                <a:latin typeface="Roboto Mono" pitchFamily="2" charset="0"/>
                <a:ea typeface="Roboto Mono" pitchFamily="2" charset="0"/>
                <a:cs typeface="Courier New" panose="02070309020205020404" pitchFamily="49" charset="0"/>
              </a:rPr>
              <a:t>&lt;col1&gt;, &lt;col2&gt;</a:t>
            </a:r>
            <a:r>
              <a:rPr lang="en-US" sz="1600" dirty="0">
                <a:solidFill>
                  <a:schemeClr val="bg1"/>
                </a:solidFill>
                <a:latin typeface="Roboto Mono" pitchFamily="2" charset="0"/>
                <a:ea typeface="Roboto Mono" pitchFamily="2" charset="0"/>
                <a:cs typeface="Courier New" panose="02070309020205020404" pitchFamily="49" charset="0"/>
              </a:rPr>
              <a:t>)</a:t>
            </a:r>
          </a:p>
          <a:p>
            <a:r>
              <a:rPr lang="en-US" sz="1600" dirty="0">
                <a:solidFill>
                  <a:schemeClr val="bg1"/>
                </a:solidFill>
                <a:latin typeface="Roboto Mono" pitchFamily="2" charset="0"/>
                <a:ea typeface="Roboto Mono" pitchFamily="2" charset="0"/>
                <a:cs typeface="Courier New" panose="02070309020205020404" pitchFamily="49" charset="0"/>
              </a:rPr>
              <a:t>);</a:t>
            </a:r>
          </a:p>
        </p:txBody>
      </p:sp>
      <p:sp>
        <p:nvSpPr>
          <p:cNvPr id="6" name="Rectangle 5">
            <a:extLst>
              <a:ext uri="{FF2B5EF4-FFF2-40B4-BE49-F238E27FC236}">
                <a16:creationId xmlns:a16="http://schemas.microsoft.com/office/drawing/2014/main" id="{C37E3C96-CA68-16D8-E020-E62AE5782543}"/>
              </a:ext>
            </a:extLst>
          </p:cNvPr>
          <p:cNvSpPr/>
          <p:nvPr/>
        </p:nvSpPr>
        <p:spPr>
          <a:xfrm>
            <a:off x="313719" y="751770"/>
            <a:ext cx="11687271" cy="1384995"/>
          </a:xfrm>
          <a:prstGeom prst="rect">
            <a:avLst/>
          </a:prstGeom>
        </p:spPr>
        <p:txBody>
          <a:bodyPr wrap="square">
            <a:spAutoFit/>
          </a:bodyPr>
          <a:lstStyle/>
          <a:p>
            <a:pPr lvl="0" defTabSz="914400">
              <a:defRPr/>
            </a:pPr>
            <a:r>
              <a:rPr lang="en-US" sz="2800" dirty="0">
                <a:cs typeface="Segoe UI Light" panose="020B0502040204020203" pitchFamily="34" charset="0"/>
              </a:rPr>
              <a:t>Databricks Unity Catalog tables support constraints </a:t>
            </a:r>
          </a:p>
          <a:p>
            <a:pPr marL="457200" lvl="0" indent="-457200" defTabSz="914400">
              <a:buFont typeface="Arial" panose="020B0604020202020204" pitchFamily="34" charset="0"/>
              <a:buChar char="•"/>
              <a:defRPr/>
            </a:pPr>
            <a:r>
              <a:rPr lang="en-US" sz="2800" b="1" dirty="0">
                <a:cs typeface="Segoe UI Light" panose="020B0502040204020203" pitchFamily="34" charset="0"/>
              </a:rPr>
              <a:t>Primary Keys </a:t>
            </a:r>
            <a:r>
              <a:rPr lang="en-US" sz="2800" dirty="0">
                <a:cs typeface="Segoe UI Light" panose="020B0502040204020203" pitchFamily="34" charset="0"/>
              </a:rPr>
              <a:t>and </a:t>
            </a:r>
            <a:r>
              <a:rPr lang="en-US" sz="2800" b="1" dirty="0">
                <a:cs typeface="Segoe UI Light" panose="020B0502040204020203" pitchFamily="34" charset="0"/>
              </a:rPr>
              <a:t>Foreign Keys</a:t>
            </a:r>
          </a:p>
          <a:p>
            <a:pPr marL="457200" lvl="0" indent="-457200" defTabSz="914400">
              <a:buFont typeface="Arial" panose="020B0604020202020204" pitchFamily="34" charset="0"/>
              <a:buChar char="•"/>
              <a:defRPr/>
            </a:pPr>
            <a:r>
              <a:rPr lang="en-US" sz="2800" b="1" dirty="0">
                <a:cs typeface="Segoe UI Light" panose="020B0502040204020203" pitchFamily="34" charset="0"/>
              </a:rPr>
              <a:t>Identity Columns </a:t>
            </a:r>
            <a:r>
              <a:rPr lang="en-US" sz="2800" dirty="0">
                <a:cs typeface="Segoe UI Light" panose="020B0502040204020203" pitchFamily="34" charset="0"/>
              </a:rPr>
              <a:t>(Surrogate Keys)</a:t>
            </a:r>
          </a:p>
        </p:txBody>
      </p:sp>
      <p:sp>
        <p:nvSpPr>
          <p:cNvPr id="2" name="TextBox 1">
            <a:extLst>
              <a:ext uri="{FF2B5EF4-FFF2-40B4-BE49-F238E27FC236}">
                <a16:creationId xmlns:a16="http://schemas.microsoft.com/office/drawing/2014/main" id="{4B332B16-6C9A-605B-8A20-A8D08C78376A}"/>
              </a:ext>
            </a:extLst>
          </p:cNvPr>
          <p:cNvSpPr txBox="1">
            <a:spLocks/>
          </p:cNvSpPr>
          <p:nvPr/>
        </p:nvSpPr>
        <p:spPr>
          <a:xfrm>
            <a:off x="6182121" y="2328891"/>
            <a:ext cx="5940000" cy="2088000"/>
          </a:xfrm>
          <a:prstGeom prst="rect">
            <a:avLst/>
          </a:prstGeom>
          <a:solidFill>
            <a:schemeClr val="tx1"/>
          </a:solidFill>
        </p:spPr>
        <p:txBody>
          <a:bodyPr wrap="square" rtlCol="0">
            <a:spAutoFit/>
          </a:bodyPr>
          <a:lstStyle/>
          <a:p>
            <a:r>
              <a:rPr lang="en-US" sz="1600">
                <a:solidFill>
                  <a:srgbClr val="92D050"/>
                </a:solidFill>
                <a:latin typeface="Roboto Mono" pitchFamily="2" charset="0"/>
                <a:ea typeface="Roboto Mono" pitchFamily="2" charset="0"/>
                <a:cs typeface="Courier New" panose="02070309020205020404" pitchFamily="49" charset="0"/>
              </a:rPr>
              <a:t># Foreign Key</a:t>
            </a:r>
          </a:p>
          <a:p>
            <a:r>
              <a:rPr lang="en-US" sz="1600">
                <a:solidFill>
                  <a:schemeClr val="bg1"/>
                </a:solidFill>
                <a:latin typeface="Roboto Mono" pitchFamily="2" charset="0"/>
                <a:ea typeface="Roboto Mono" pitchFamily="2" charset="0"/>
                <a:cs typeface="Courier New" panose="02070309020205020404" pitchFamily="49" charset="0"/>
              </a:rPr>
              <a:t>CREATE TABLE </a:t>
            </a:r>
            <a:r>
              <a:rPr lang="en-US" sz="1600">
                <a:solidFill>
                  <a:srgbClr val="00B0F0"/>
                </a:solidFill>
                <a:latin typeface="Roboto Mono" pitchFamily="2" charset="0"/>
                <a:ea typeface="Roboto Mono" pitchFamily="2" charset="0"/>
                <a:cs typeface="Courier New" panose="02070309020205020404" pitchFamily="49" charset="0"/>
              </a:rPr>
              <a:t>&lt;</a:t>
            </a:r>
            <a:r>
              <a:rPr lang="en-US" sz="1600" err="1">
                <a:solidFill>
                  <a:srgbClr val="00B0F0"/>
                </a:solidFill>
                <a:latin typeface="Roboto Mono" pitchFamily="2" charset="0"/>
                <a:ea typeface="Roboto Mono" pitchFamily="2" charset="0"/>
                <a:cs typeface="Courier New" panose="02070309020205020404" pitchFamily="49" charset="0"/>
              </a:rPr>
              <a:t>tableName</a:t>
            </a:r>
            <a:r>
              <a:rPr lang="en-US" sz="1600">
                <a:solidFill>
                  <a:srgbClr val="00B0F0"/>
                </a:solidFill>
                <a:latin typeface="Roboto Mono" pitchFamily="2" charset="0"/>
                <a:ea typeface="Roboto Mono" pitchFamily="2" charset="0"/>
                <a:cs typeface="Courier New" panose="02070309020205020404" pitchFamily="49" charset="0"/>
              </a:rPr>
              <a:t>&gt;</a:t>
            </a:r>
            <a:r>
              <a:rPr lang="en-US" sz="1600">
                <a:solidFill>
                  <a:schemeClr val="bg1"/>
                </a:solidFill>
                <a:latin typeface="Roboto Mono" pitchFamily="2" charset="0"/>
                <a:ea typeface="Roboto Mono" pitchFamily="2" charset="0"/>
                <a:cs typeface="Courier New" panose="02070309020205020404" pitchFamily="49" charset="0"/>
              </a:rPr>
              <a:t> (</a:t>
            </a:r>
          </a:p>
          <a:p>
            <a:r>
              <a:rPr lang="en-US" sz="1600">
                <a:solidFill>
                  <a:schemeClr val="bg1"/>
                </a:solidFill>
                <a:latin typeface="Roboto Mono" pitchFamily="2" charset="0"/>
                <a:ea typeface="Roboto Mono" pitchFamily="2" charset="0"/>
                <a:cs typeface="Courier New" panose="02070309020205020404" pitchFamily="49" charset="0"/>
              </a:rPr>
              <a:t>  </a:t>
            </a:r>
            <a:r>
              <a:rPr lang="en-US" sz="1600">
                <a:solidFill>
                  <a:srgbClr val="00B0F0"/>
                </a:solidFill>
                <a:latin typeface="Roboto Mono" pitchFamily="2" charset="0"/>
                <a:ea typeface="Roboto Mono" pitchFamily="2" charset="0"/>
                <a:cs typeface="Courier New" panose="02070309020205020404" pitchFamily="49" charset="0"/>
              </a:rPr>
              <a:t>&lt;</a:t>
            </a:r>
            <a:r>
              <a:rPr lang="en-US" sz="1600" err="1">
                <a:solidFill>
                  <a:srgbClr val="00B0F0"/>
                </a:solidFill>
                <a:latin typeface="Roboto Mono" pitchFamily="2" charset="0"/>
                <a:ea typeface="Roboto Mono" pitchFamily="2" charset="0"/>
                <a:cs typeface="Courier New" panose="02070309020205020404" pitchFamily="49" charset="0"/>
              </a:rPr>
              <a:t>pkCol</a:t>
            </a:r>
            <a:r>
              <a:rPr lang="en-US" sz="1600">
                <a:solidFill>
                  <a:srgbClr val="00B0F0"/>
                </a:solidFill>
                <a:latin typeface="Roboto Mono" pitchFamily="2" charset="0"/>
                <a:ea typeface="Roboto Mono" pitchFamily="2" charset="0"/>
                <a:cs typeface="Courier New" panose="02070309020205020404" pitchFamily="49" charset="0"/>
              </a:rPr>
              <a:t>&gt; </a:t>
            </a:r>
            <a:r>
              <a:rPr lang="en-US" sz="1600">
                <a:solidFill>
                  <a:schemeClr val="bg1"/>
                </a:solidFill>
                <a:latin typeface="Roboto Mono" pitchFamily="2" charset="0"/>
                <a:ea typeface="Roboto Mono" pitchFamily="2" charset="0"/>
                <a:cs typeface="Courier New" panose="02070309020205020404" pitchFamily="49" charset="0"/>
              </a:rPr>
              <a:t>INTEGER NOT NULL PRIMARY KEY,</a:t>
            </a:r>
          </a:p>
          <a:p>
            <a:r>
              <a:rPr lang="en-US" sz="1600">
                <a:solidFill>
                  <a:schemeClr val="bg1"/>
                </a:solidFill>
                <a:latin typeface="Roboto Mono" pitchFamily="2" charset="0"/>
                <a:ea typeface="Roboto Mono" pitchFamily="2" charset="0"/>
                <a:cs typeface="Courier New" panose="02070309020205020404" pitchFamily="49" charset="0"/>
              </a:rPr>
              <a:t>  </a:t>
            </a:r>
            <a:r>
              <a:rPr lang="en-US" sz="1600">
                <a:solidFill>
                  <a:srgbClr val="00B0F0"/>
                </a:solidFill>
                <a:latin typeface="Roboto Mono" pitchFamily="2" charset="0"/>
                <a:ea typeface="Roboto Mono" pitchFamily="2" charset="0"/>
                <a:cs typeface="Courier New" panose="02070309020205020404" pitchFamily="49" charset="0"/>
              </a:rPr>
              <a:t>&lt;col1&gt; </a:t>
            </a:r>
            <a:r>
              <a:rPr lang="en-US" sz="1600">
                <a:solidFill>
                  <a:schemeClr val="bg1"/>
                </a:solidFill>
                <a:latin typeface="Roboto Mono" pitchFamily="2" charset="0"/>
                <a:ea typeface="Roboto Mono" pitchFamily="2" charset="0"/>
                <a:cs typeface="Courier New" panose="02070309020205020404" pitchFamily="49" charset="0"/>
              </a:rPr>
              <a:t>INTEGER, </a:t>
            </a:r>
          </a:p>
          <a:p>
            <a:r>
              <a:rPr lang="en-US" sz="1600">
                <a:solidFill>
                  <a:schemeClr val="bg1"/>
                </a:solidFill>
                <a:latin typeface="Roboto Mono" pitchFamily="2" charset="0"/>
                <a:ea typeface="Roboto Mono" pitchFamily="2" charset="0"/>
                <a:cs typeface="Courier New" panose="02070309020205020404" pitchFamily="49" charset="0"/>
              </a:rPr>
              <a:t>  </a:t>
            </a:r>
            <a:r>
              <a:rPr lang="en-US" sz="1600">
                <a:solidFill>
                  <a:srgbClr val="00B0F0"/>
                </a:solidFill>
                <a:latin typeface="Roboto Mono" pitchFamily="2" charset="0"/>
                <a:ea typeface="Roboto Mono" pitchFamily="2" charset="0"/>
                <a:cs typeface="Courier New" panose="02070309020205020404" pitchFamily="49" charset="0"/>
              </a:rPr>
              <a:t>&lt;col2&gt; </a:t>
            </a:r>
            <a:r>
              <a:rPr lang="en-US" sz="1600">
                <a:solidFill>
                  <a:schemeClr val="bg1"/>
                </a:solidFill>
                <a:latin typeface="Roboto Mono" pitchFamily="2" charset="0"/>
                <a:ea typeface="Roboto Mono" pitchFamily="2" charset="0"/>
                <a:cs typeface="Courier New" panose="02070309020205020404" pitchFamily="49" charset="0"/>
              </a:rPr>
              <a:t>INTEGER,</a:t>
            </a:r>
          </a:p>
          <a:p>
            <a:r>
              <a:rPr lang="en-US" sz="1600">
                <a:solidFill>
                  <a:schemeClr val="bg1"/>
                </a:solidFill>
                <a:latin typeface="Roboto Mono" pitchFamily="2" charset="0"/>
                <a:ea typeface="Roboto Mono" pitchFamily="2" charset="0"/>
                <a:cs typeface="Courier New" panose="02070309020205020404" pitchFamily="49" charset="0"/>
              </a:rPr>
              <a:t>  CONSTRAINT </a:t>
            </a:r>
            <a:r>
              <a:rPr lang="en-US" sz="1600">
                <a:solidFill>
                  <a:srgbClr val="00B0F0"/>
                </a:solidFill>
                <a:latin typeface="Roboto Mono" pitchFamily="2" charset="0"/>
                <a:ea typeface="Roboto Mono" pitchFamily="2" charset="0"/>
                <a:cs typeface="Courier New" panose="02070309020205020404" pitchFamily="49" charset="0"/>
              </a:rPr>
              <a:t>&lt;name&gt; </a:t>
            </a:r>
            <a:r>
              <a:rPr lang="en-US" sz="1600">
                <a:solidFill>
                  <a:schemeClr val="bg1"/>
                </a:solidFill>
                <a:latin typeface="Roboto Mono" pitchFamily="2" charset="0"/>
                <a:ea typeface="Roboto Mono" pitchFamily="2" charset="0"/>
                <a:cs typeface="Courier New" panose="02070309020205020404" pitchFamily="49" charset="0"/>
              </a:rPr>
              <a:t>FOREIGN KEY(</a:t>
            </a:r>
            <a:r>
              <a:rPr lang="en-US" sz="1600">
                <a:solidFill>
                  <a:srgbClr val="00B0F0"/>
                </a:solidFill>
                <a:latin typeface="Roboto Mono" pitchFamily="2" charset="0"/>
                <a:ea typeface="Roboto Mono" pitchFamily="2" charset="0"/>
                <a:cs typeface="Courier New" panose="02070309020205020404" pitchFamily="49" charset="0"/>
              </a:rPr>
              <a:t>&lt;col1&gt;, &lt;col2&gt;</a:t>
            </a:r>
            <a:r>
              <a:rPr lang="en-US" sz="1600">
                <a:solidFill>
                  <a:schemeClr val="bg1"/>
                </a:solidFill>
                <a:latin typeface="Roboto Mono" pitchFamily="2" charset="0"/>
                <a:ea typeface="Roboto Mono" pitchFamily="2" charset="0"/>
                <a:cs typeface="Courier New" panose="02070309020205020404" pitchFamily="49" charset="0"/>
              </a:rPr>
              <a:t>)</a:t>
            </a:r>
          </a:p>
          <a:p>
            <a:r>
              <a:rPr lang="en-US" sz="1600">
                <a:solidFill>
                  <a:schemeClr val="bg1"/>
                </a:solidFill>
                <a:latin typeface="Roboto Mono" pitchFamily="2" charset="0"/>
                <a:ea typeface="Roboto Mono" pitchFamily="2" charset="0"/>
                <a:cs typeface="Courier New" panose="02070309020205020404" pitchFamily="49" charset="0"/>
              </a:rPr>
              <a:t>  REFERENCES </a:t>
            </a:r>
            <a:r>
              <a:rPr lang="en-US" sz="1600">
                <a:solidFill>
                  <a:srgbClr val="00B0F0"/>
                </a:solidFill>
                <a:latin typeface="Roboto Mono" pitchFamily="2" charset="0"/>
                <a:ea typeface="Roboto Mono" pitchFamily="2" charset="0"/>
                <a:cs typeface="Courier New" panose="02070309020205020404" pitchFamily="49" charset="0"/>
              </a:rPr>
              <a:t>&lt;</a:t>
            </a:r>
            <a:r>
              <a:rPr lang="en-US" sz="1600" err="1">
                <a:solidFill>
                  <a:srgbClr val="00B0F0"/>
                </a:solidFill>
                <a:latin typeface="Roboto Mono" pitchFamily="2" charset="0"/>
                <a:ea typeface="Roboto Mono" pitchFamily="2" charset="0"/>
                <a:cs typeface="Courier New" panose="02070309020205020404" pitchFamily="49" charset="0"/>
              </a:rPr>
              <a:t>refName</a:t>
            </a:r>
            <a:r>
              <a:rPr lang="en-US" sz="1600">
                <a:solidFill>
                  <a:srgbClr val="00B0F0"/>
                </a:solidFill>
                <a:latin typeface="Roboto Mono" pitchFamily="2" charset="0"/>
                <a:ea typeface="Roboto Mono" pitchFamily="2" charset="0"/>
                <a:cs typeface="Courier New" panose="02070309020205020404" pitchFamily="49" charset="0"/>
              </a:rPr>
              <a:t>&gt; </a:t>
            </a:r>
          </a:p>
          <a:p>
            <a:r>
              <a:rPr lang="en-US" sz="1600">
                <a:solidFill>
                  <a:schemeClr val="bg1"/>
                </a:solidFill>
                <a:latin typeface="Roboto Mono" pitchFamily="2" charset="0"/>
                <a:ea typeface="Roboto Mono" pitchFamily="2" charset="0"/>
                <a:cs typeface="Courier New" panose="02070309020205020404" pitchFamily="49" charset="0"/>
              </a:rPr>
              <a:t> );</a:t>
            </a:r>
          </a:p>
        </p:txBody>
      </p:sp>
      <p:sp>
        <p:nvSpPr>
          <p:cNvPr id="8" name="TextBox 7">
            <a:extLst>
              <a:ext uri="{FF2B5EF4-FFF2-40B4-BE49-F238E27FC236}">
                <a16:creationId xmlns:a16="http://schemas.microsoft.com/office/drawing/2014/main" id="{C0D8FAD8-B4F3-8840-E987-51E476CB1A51}"/>
              </a:ext>
            </a:extLst>
          </p:cNvPr>
          <p:cNvSpPr txBox="1">
            <a:spLocks/>
          </p:cNvSpPr>
          <p:nvPr/>
        </p:nvSpPr>
        <p:spPr>
          <a:xfrm>
            <a:off x="100359" y="4558676"/>
            <a:ext cx="12021762" cy="1800000"/>
          </a:xfrm>
          <a:prstGeom prst="rect">
            <a:avLst/>
          </a:prstGeom>
          <a:solidFill>
            <a:schemeClr val="tx1"/>
          </a:solidFill>
        </p:spPr>
        <p:txBody>
          <a:bodyPr wrap="square" rtlCol="0">
            <a:spAutoFit/>
          </a:bodyPr>
          <a:lstStyle/>
          <a:p>
            <a:r>
              <a:rPr lang="en-US" sz="1600">
                <a:solidFill>
                  <a:srgbClr val="92D050"/>
                </a:solidFill>
                <a:latin typeface="Roboto Mono" pitchFamily="2" charset="0"/>
                <a:ea typeface="Roboto Mono" pitchFamily="2" charset="0"/>
                <a:cs typeface="Courier New" panose="02070309020205020404" pitchFamily="49" charset="0"/>
              </a:rPr>
              <a:t># Identity Columns</a:t>
            </a:r>
          </a:p>
          <a:p>
            <a:r>
              <a:rPr lang="en-US" sz="1600">
                <a:solidFill>
                  <a:schemeClr val="bg1"/>
                </a:solidFill>
                <a:latin typeface="Roboto Mono" pitchFamily="2" charset="0"/>
                <a:ea typeface="Roboto Mono" pitchFamily="2" charset="0"/>
                <a:cs typeface="Courier New" panose="02070309020205020404" pitchFamily="49" charset="0"/>
              </a:rPr>
              <a:t>CREATE OR REPLACE TABLE </a:t>
            </a:r>
            <a:r>
              <a:rPr lang="en-US" sz="1600">
                <a:solidFill>
                  <a:srgbClr val="00B0F0"/>
                </a:solidFill>
                <a:latin typeface="Roboto Mono" pitchFamily="2" charset="0"/>
                <a:ea typeface="Roboto Mono" pitchFamily="2" charset="0"/>
                <a:cs typeface="Courier New" panose="02070309020205020404" pitchFamily="49" charset="0"/>
              </a:rPr>
              <a:t>&lt;</a:t>
            </a:r>
            <a:r>
              <a:rPr lang="en-US" sz="1600" err="1">
                <a:solidFill>
                  <a:srgbClr val="00B0F0"/>
                </a:solidFill>
                <a:latin typeface="Roboto Mono" pitchFamily="2" charset="0"/>
                <a:ea typeface="Roboto Mono" pitchFamily="2" charset="0"/>
                <a:cs typeface="Courier New" panose="02070309020205020404" pitchFamily="49" charset="0"/>
              </a:rPr>
              <a:t>tableName</a:t>
            </a:r>
            <a:r>
              <a:rPr lang="en-US" sz="1600">
                <a:solidFill>
                  <a:srgbClr val="00B0F0"/>
                </a:solidFill>
                <a:latin typeface="Roboto Mono" pitchFamily="2" charset="0"/>
                <a:ea typeface="Roboto Mono" pitchFamily="2" charset="0"/>
                <a:cs typeface="Courier New" panose="02070309020205020404" pitchFamily="49" charset="0"/>
              </a:rPr>
              <a:t>&gt;  </a:t>
            </a:r>
            <a:r>
              <a:rPr lang="en-US" sz="1600">
                <a:solidFill>
                  <a:schemeClr val="bg1"/>
                </a:solidFill>
                <a:latin typeface="Roboto Mono" pitchFamily="2" charset="0"/>
                <a:ea typeface="Roboto Mono" pitchFamily="2" charset="0"/>
                <a:cs typeface="Courier New" panose="02070309020205020404" pitchFamily="49" charset="0"/>
              </a:rPr>
              <a:t>(</a:t>
            </a:r>
          </a:p>
          <a:p>
            <a:r>
              <a:rPr lang="en-US" sz="1600">
                <a:solidFill>
                  <a:schemeClr val="bg1"/>
                </a:solidFill>
                <a:latin typeface="Roboto Mono" pitchFamily="2" charset="0"/>
                <a:ea typeface="Roboto Mono" pitchFamily="2" charset="0"/>
                <a:cs typeface="Courier New" panose="02070309020205020404" pitchFamily="49" charset="0"/>
              </a:rPr>
              <a:t>  </a:t>
            </a:r>
            <a:r>
              <a:rPr lang="en-US" sz="1600">
                <a:solidFill>
                  <a:srgbClr val="00B0F0"/>
                </a:solidFill>
                <a:latin typeface="Roboto Mono" pitchFamily="2" charset="0"/>
                <a:ea typeface="Roboto Mono" pitchFamily="2" charset="0"/>
                <a:cs typeface="Courier New" panose="02070309020205020404" pitchFamily="49" charset="0"/>
              </a:rPr>
              <a:t>&lt;</a:t>
            </a:r>
            <a:r>
              <a:rPr lang="en-US" sz="1600" err="1">
                <a:solidFill>
                  <a:srgbClr val="00B0F0"/>
                </a:solidFill>
                <a:latin typeface="Roboto Mono" pitchFamily="2" charset="0"/>
                <a:ea typeface="Roboto Mono" pitchFamily="2" charset="0"/>
                <a:cs typeface="Courier New" panose="02070309020205020404" pitchFamily="49" charset="0"/>
              </a:rPr>
              <a:t>pkCol</a:t>
            </a:r>
            <a:r>
              <a:rPr lang="en-US" sz="1600">
                <a:solidFill>
                  <a:srgbClr val="00B0F0"/>
                </a:solidFill>
                <a:latin typeface="Roboto Mono" pitchFamily="2" charset="0"/>
                <a:ea typeface="Roboto Mono" pitchFamily="2" charset="0"/>
                <a:cs typeface="Courier New" panose="02070309020205020404" pitchFamily="49" charset="0"/>
              </a:rPr>
              <a:t>&gt; </a:t>
            </a:r>
            <a:r>
              <a:rPr lang="en-US" sz="1600">
                <a:solidFill>
                  <a:schemeClr val="bg1"/>
                </a:solidFill>
                <a:latin typeface="Roboto Mono" pitchFamily="2" charset="0"/>
                <a:ea typeface="Roboto Mono" pitchFamily="2" charset="0"/>
                <a:cs typeface="Courier New" panose="02070309020205020404" pitchFamily="49" charset="0"/>
              </a:rPr>
              <a:t>BIGINT GENERATED ALWAYS AS IDENTITY (START WITH 1 INCREMENT BY 1) PRIMARY KEY,</a:t>
            </a:r>
          </a:p>
          <a:p>
            <a:r>
              <a:rPr lang="en-US" sz="1600">
                <a:solidFill>
                  <a:schemeClr val="bg1"/>
                </a:solidFill>
                <a:latin typeface="Roboto Mono" pitchFamily="2" charset="0"/>
                <a:ea typeface="Roboto Mono" pitchFamily="2" charset="0"/>
                <a:cs typeface="Courier New" panose="02070309020205020404" pitchFamily="49" charset="0"/>
              </a:rPr>
              <a:t>  </a:t>
            </a:r>
            <a:r>
              <a:rPr lang="en-US" sz="1600">
                <a:solidFill>
                  <a:srgbClr val="00B0F0"/>
                </a:solidFill>
                <a:latin typeface="Roboto Mono" pitchFamily="2" charset="0"/>
                <a:ea typeface="Roboto Mono" pitchFamily="2" charset="0"/>
                <a:cs typeface="Courier New" panose="02070309020205020404" pitchFamily="49" charset="0"/>
              </a:rPr>
              <a:t>&lt;col1&gt;,</a:t>
            </a:r>
          </a:p>
          <a:p>
            <a:r>
              <a:rPr lang="en-US" sz="1600">
                <a:solidFill>
                  <a:srgbClr val="00B0F0"/>
                </a:solidFill>
                <a:latin typeface="Roboto Mono" pitchFamily="2" charset="0"/>
                <a:ea typeface="Roboto Mono" pitchFamily="2" charset="0"/>
                <a:cs typeface="Courier New" panose="02070309020205020404" pitchFamily="49" charset="0"/>
              </a:rPr>
              <a:t>  &lt;col2&gt;</a:t>
            </a:r>
          </a:p>
          <a:p>
            <a:r>
              <a:rPr lang="en-US" sz="1600">
                <a:solidFill>
                  <a:schemeClr val="bg1"/>
                </a:solidFill>
                <a:latin typeface="Roboto Mono" pitchFamily="2" charset="0"/>
                <a:ea typeface="Roboto Mono" pitchFamily="2" charset="0"/>
                <a:cs typeface="Courier New" panose="02070309020205020404" pitchFamily="49" charset="0"/>
              </a:rPr>
              <a:t>);</a:t>
            </a:r>
          </a:p>
        </p:txBody>
      </p:sp>
    </p:spTree>
    <p:extLst>
      <p:ext uri="{BB962C8B-B14F-4D97-AF65-F5344CB8AC3E}">
        <p14:creationId xmlns:p14="http://schemas.microsoft.com/office/powerpoint/2010/main" val="427739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subTnLst>
                                    <p:animClr clrSpc="rgb" dir="cw">
                                      <p:cBhvr override="childStyle">
                                        <p:cTn dur="1" fill="hold" display="0" masterRel="nextClick" afterEffect="1"/>
                                        <p:tgtEl>
                                          <p:spTgt spid="6">
                                            <p:txEl>
                                              <p:pRg st="1" end="1"/>
                                            </p:txEl>
                                          </p:spTgt>
                                        </p:tgtEl>
                                        <p:attrNameLst>
                                          <p:attrName>ppt_c</p:attrName>
                                        </p:attrNameLst>
                                      </p:cBhvr>
                                      <p:to>
                                        <a:schemeClr val="bg2"/>
                                      </p:to>
                                    </p:animClr>
                                  </p:sub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subTnLst>
                                    <p:set>
                                      <p:cBhvr override="childStyle">
                                        <p:cTn dur="1" fill="hold" display="0" masterRel="nextClick" afterEffect="1"/>
                                        <p:tgtEl>
                                          <p:spTgt spid="4"/>
                                        </p:tgtEl>
                                        <p:attrNameLst>
                                          <p:attrName>style.visibility</p:attrName>
                                        </p:attrNameLst>
                                      </p:cBhvr>
                                      <p:to>
                                        <p:strVal val="hidden"/>
                                      </p:to>
                                    </p:set>
                                  </p:sub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fade">
                                      <p:cBhvr>
                                        <p:cTn id="18" dur="500"/>
                                        <p:tgtEl>
                                          <p:spTgt spid="6">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uiExpand="1" build="p"/>
      <p:bldP spid="2" grpId="0" animBg="1"/>
      <p:bldP spid="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9A872-7B39-3795-E2DF-A916E4EF8552}"/>
              </a:ext>
            </a:extLst>
          </p:cNvPr>
          <p:cNvSpPr>
            <a:spLocks noGrp="1"/>
          </p:cNvSpPr>
          <p:nvPr>
            <p:ph type="title"/>
          </p:nvPr>
        </p:nvSpPr>
        <p:spPr/>
        <p:txBody>
          <a:bodyPr/>
          <a:lstStyle/>
          <a:p>
            <a:r>
              <a:rPr lang="en-US" dirty="0"/>
              <a:t>SQL Primary &amp; Foreign Keys </a:t>
            </a:r>
            <a:endParaRPr lang="en-GB" dirty="0"/>
          </a:p>
        </p:txBody>
      </p:sp>
    </p:spTree>
    <p:extLst>
      <p:ext uri="{BB962C8B-B14F-4D97-AF65-F5344CB8AC3E}">
        <p14:creationId xmlns:p14="http://schemas.microsoft.com/office/powerpoint/2010/main" val="500754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744B2F-E4A4-5168-D1C3-AB8FF72F4B0C}"/>
              </a:ext>
            </a:extLst>
          </p:cNvPr>
          <p:cNvSpPr>
            <a:spLocks noGrp="1"/>
          </p:cNvSpPr>
          <p:nvPr>
            <p:ph type="title"/>
          </p:nvPr>
        </p:nvSpPr>
        <p:spPr/>
        <p:txBody>
          <a:bodyPr/>
          <a:lstStyle/>
          <a:p>
            <a:r>
              <a:rPr lang="en-US" dirty="0"/>
              <a:t>TODO…</a:t>
            </a:r>
            <a:endParaRPr lang="en-GB" dirty="0"/>
          </a:p>
        </p:txBody>
      </p:sp>
      <p:sp>
        <p:nvSpPr>
          <p:cNvPr id="4" name="Text Placeholder 3">
            <a:extLst>
              <a:ext uri="{FF2B5EF4-FFF2-40B4-BE49-F238E27FC236}">
                <a16:creationId xmlns:a16="http://schemas.microsoft.com/office/drawing/2014/main" id="{4C1656F7-A298-1D3E-2842-8CAF1E9A70B1}"/>
              </a:ext>
            </a:extLst>
          </p:cNvPr>
          <p:cNvSpPr>
            <a:spLocks noGrp="1"/>
          </p:cNvSpPr>
          <p:nvPr>
            <p:ph type="body" sz="quarter" idx="10"/>
          </p:nvPr>
        </p:nvSpPr>
        <p:spPr/>
        <p:txBody>
          <a:bodyPr/>
          <a:lstStyle/>
          <a:p>
            <a:endParaRPr lang="en-GB" dirty="0"/>
          </a:p>
        </p:txBody>
      </p:sp>
      <p:sp>
        <p:nvSpPr>
          <p:cNvPr id="5" name="Text Placeholder 4">
            <a:extLst>
              <a:ext uri="{FF2B5EF4-FFF2-40B4-BE49-F238E27FC236}">
                <a16:creationId xmlns:a16="http://schemas.microsoft.com/office/drawing/2014/main" id="{FAC7E287-6AD5-62DE-F294-1FEBB600CECA}"/>
              </a:ext>
            </a:extLst>
          </p:cNvPr>
          <p:cNvSpPr>
            <a:spLocks noGrp="1"/>
          </p:cNvSpPr>
          <p:nvPr>
            <p:ph type="body" sz="quarter" idx="11"/>
          </p:nvPr>
        </p:nvSpPr>
        <p:spPr/>
        <p:txBody>
          <a:bodyPr/>
          <a:lstStyle/>
          <a:p>
            <a:endParaRPr lang="en-GB"/>
          </a:p>
        </p:txBody>
      </p:sp>
    </p:spTree>
    <p:extLst>
      <p:ext uri="{BB962C8B-B14F-4D97-AF65-F5344CB8AC3E}">
        <p14:creationId xmlns:p14="http://schemas.microsoft.com/office/powerpoint/2010/main" val="55546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AECC47-85A0-428E-9E4E-73C7A23B1EAB}"/>
              </a:ext>
            </a:extLst>
          </p:cNvPr>
          <p:cNvSpPr>
            <a:spLocks noGrp="1"/>
          </p:cNvSpPr>
          <p:nvPr>
            <p:ph type="title"/>
          </p:nvPr>
        </p:nvSpPr>
        <p:spPr/>
        <p:txBody>
          <a:bodyPr/>
          <a:lstStyle/>
          <a:p>
            <a:r>
              <a:rPr lang="en-GB" sz="6600" dirty="0"/>
              <a:t>Parquet/Delta Storage vs B-Trees</a:t>
            </a:r>
            <a:endParaRPr lang="en-GB" dirty="0"/>
          </a:p>
        </p:txBody>
      </p:sp>
    </p:spTree>
    <p:extLst>
      <p:ext uri="{BB962C8B-B14F-4D97-AF65-F5344CB8AC3E}">
        <p14:creationId xmlns:p14="http://schemas.microsoft.com/office/powerpoint/2010/main" val="2104232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D54398-1733-680E-1996-6E82002F96CF}"/>
              </a:ext>
            </a:extLst>
          </p:cNvPr>
          <p:cNvSpPr>
            <a:spLocks noGrp="1"/>
          </p:cNvSpPr>
          <p:nvPr>
            <p:ph type="title"/>
          </p:nvPr>
        </p:nvSpPr>
        <p:spPr/>
        <p:txBody>
          <a:bodyPr/>
          <a:lstStyle/>
          <a:p>
            <a:r>
              <a:rPr lang="en-US" dirty="0"/>
              <a:t>What problem are we trying to solve?</a:t>
            </a:r>
            <a:endParaRPr lang="en-GB" dirty="0"/>
          </a:p>
        </p:txBody>
      </p:sp>
      <p:sp>
        <p:nvSpPr>
          <p:cNvPr id="4" name="Text Placeholder 3">
            <a:extLst>
              <a:ext uri="{FF2B5EF4-FFF2-40B4-BE49-F238E27FC236}">
                <a16:creationId xmlns:a16="http://schemas.microsoft.com/office/drawing/2014/main" id="{F81ED8C7-E632-2E9A-9B90-56D74898140D}"/>
              </a:ext>
            </a:extLst>
          </p:cNvPr>
          <p:cNvSpPr>
            <a:spLocks noGrp="1"/>
          </p:cNvSpPr>
          <p:nvPr>
            <p:ph type="body" sz="quarter" idx="10"/>
          </p:nvPr>
        </p:nvSpPr>
        <p:spPr/>
        <p:txBody>
          <a:bodyPr/>
          <a:lstStyle/>
          <a:p>
            <a:endParaRPr lang="en-GB" dirty="0"/>
          </a:p>
        </p:txBody>
      </p:sp>
    </p:spTree>
    <p:extLst>
      <p:ext uri="{BB962C8B-B14F-4D97-AF65-F5344CB8AC3E}">
        <p14:creationId xmlns:p14="http://schemas.microsoft.com/office/powerpoint/2010/main" val="3601694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747A6-C348-C6F3-7966-A44832A5EB7C}"/>
              </a:ext>
            </a:extLst>
          </p:cNvPr>
          <p:cNvSpPr>
            <a:spLocks noGrp="1"/>
          </p:cNvSpPr>
          <p:nvPr>
            <p:ph type="title"/>
          </p:nvPr>
        </p:nvSpPr>
        <p:spPr/>
        <p:txBody>
          <a:bodyPr/>
          <a:lstStyle/>
          <a:p>
            <a:r>
              <a:rPr lang="en-GB" sz="6600" dirty="0"/>
              <a:t>Parquet/Delta Storage</a:t>
            </a:r>
            <a:endParaRPr lang="en-GB" dirty="0"/>
          </a:p>
        </p:txBody>
      </p:sp>
    </p:spTree>
    <p:extLst>
      <p:ext uri="{BB962C8B-B14F-4D97-AF65-F5344CB8AC3E}">
        <p14:creationId xmlns:p14="http://schemas.microsoft.com/office/powerpoint/2010/main" val="4021230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8AC17-FCF3-4478-898D-C578E7D8810E}"/>
              </a:ext>
            </a:extLst>
          </p:cNvPr>
          <p:cNvSpPr>
            <a:spLocks noGrp="1"/>
          </p:cNvSpPr>
          <p:nvPr>
            <p:ph type="title"/>
          </p:nvPr>
        </p:nvSpPr>
        <p:spPr/>
        <p:txBody>
          <a:bodyPr/>
          <a:lstStyle/>
          <a:p>
            <a:r>
              <a:rPr lang="en-GB"/>
              <a:t>What is Parquet?</a:t>
            </a:r>
          </a:p>
        </p:txBody>
      </p:sp>
      <p:pic>
        <p:nvPicPr>
          <p:cNvPr id="4" name="Picture 3">
            <a:extLst>
              <a:ext uri="{FF2B5EF4-FFF2-40B4-BE49-F238E27FC236}">
                <a16:creationId xmlns:a16="http://schemas.microsoft.com/office/drawing/2014/main" id="{54291FD7-8436-4A28-A9DD-B66D7F98F90E}"/>
              </a:ext>
            </a:extLst>
          </p:cNvPr>
          <p:cNvPicPr>
            <a:picLocks noChangeAspect="1"/>
          </p:cNvPicPr>
          <p:nvPr/>
        </p:nvPicPr>
        <p:blipFill>
          <a:blip r:embed="rId3"/>
          <a:stretch>
            <a:fillRect/>
          </a:stretch>
        </p:blipFill>
        <p:spPr>
          <a:xfrm>
            <a:off x="399081" y="1972370"/>
            <a:ext cx="2415578" cy="3931459"/>
          </a:xfrm>
          <a:prstGeom prst="rect">
            <a:avLst/>
          </a:prstGeom>
        </p:spPr>
      </p:pic>
      <p:pic>
        <p:nvPicPr>
          <p:cNvPr id="5" name="Picture 4">
            <a:extLst>
              <a:ext uri="{FF2B5EF4-FFF2-40B4-BE49-F238E27FC236}">
                <a16:creationId xmlns:a16="http://schemas.microsoft.com/office/drawing/2014/main" id="{DE30AC17-9B2C-4682-91C2-F387F5F346FA}"/>
              </a:ext>
            </a:extLst>
          </p:cNvPr>
          <p:cNvPicPr>
            <a:picLocks noChangeAspect="1"/>
          </p:cNvPicPr>
          <p:nvPr/>
        </p:nvPicPr>
        <p:blipFill>
          <a:blip r:embed="rId4"/>
          <a:stretch>
            <a:fillRect/>
          </a:stretch>
        </p:blipFill>
        <p:spPr>
          <a:xfrm>
            <a:off x="3957197" y="2075887"/>
            <a:ext cx="2415577" cy="3947245"/>
          </a:xfrm>
          <a:prstGeom prst="rect">
            <a:avLst/>
          </a:prstGeom>
        </p:spPr>
      </p:pic>
      <p:sp>
        <p:nvSpPr>
          <p:cNvPr id="6" name="Rectangle 5">
            <a:extLst>
              <a:ext uri="{FF2B5EF4-FFF2-40B4-BE49-F238E27FC236}">
                <a16:creationId xmlns:a16="http://schemas.microsoft.com/office/drawing/2014/main" id="{8E291CAB-10D1-4B0D-AD3C-E94D6F90F72C}"/>
              </a:ext>
            </a:extLst>
          </p:cNvPr>
          <p:cNvSpPr/>
          <p:nvPr/>
        </p:nvSpPr>
        <p:spPr>
          <a:xfrm>
            <a:off x="723449" y="5903829"/>
            <a:ext cx="1849670" cy="400110"/>
          </a:xfrm>
          <a:prstGeom prst="rect">
            <a:avLst/>
          </a:prstGeom>
        </p:spPr>
        <p:txBody>
          <a:bodyPr wrap="square">
            <a:spAutoFit/>
          </a:bodyPr>
          <a:lstStyle/>
          <a:p>
            <a:pPr algn="ctr"/>
            <a:r>
              <a:rPr lang="en-GB" sz="2000"/>
              <a:t>CSV File</a:t>
            </a:r>
          </a:p>
        </p:txBody>
      </p:sp>
      <p:sp>
        <p:nvSpPr>
          <p:cNvPr id="7" name="Arrow: Right 6">
            <a:extLst>
              <a:ext uri="{FF2B5EF4-FFF2-40B4-BE49-F238E27FC236}">
                <a16:creationId xmlns:a16="http://schemas.microsoft.com/office/drawing/2014/main" id="{725CC235-1519-485E-96C4-9ADB12D8E0B9}"/>
              </a:ext>
            </a:extLst>
          </p:cNvPr>
          <p:cNvSpPr/>
          <p:nvPr/>
        </p:nvSpPr>
        <p:spPr>
          <a:xfrm>
            <a:off x="3047572" y="3146938"/>
            <a:ext cx="854015" cy="1388853"/>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923B5B89-5CC1-4F66-98F1-A0FF055BD56B}"/>
              </a:ext>
            </a:extLst>
          </p:cNvPr>
          <p:cNvSpPr/>
          <p:nvPr/>
        </p:nvSpPr>
        <p:spPr>
          <a:xfrm>
            <a:off x="4240151" y="5903829"/>
            <a:ext cx="1849670" cy="400110"/>
          </a:xfrm>
          <a:prstGeom prst="rect">
            <a:avLst/>
          </a:prstGeom>
        </p:spPr>
        <p:txBody>
          <a:bodyPr wrap="square">
            <a:spAutoFit/>
          </a:bodyPr>
          <a:lstStyle/>
          <a:p>
            <a:pPr algn="ctr"/>
            <a:r>
              <a:rPr lang="en-GB" sz="2000"/>
              <a:t>Parquet File</a:t>
            </a:r>
          </a:p>
        </p:txBody>
      </p:sp>
      <p:sp>
        <p:nvSpPr>
          <p:cNvPr id="8" name="Rectangle 7">
            <a:extLst>
              <a:ext uri="{FF2B5EF4-FFF2-40B4-BE49-F238E27FC236}">
                <a16:creationId xmlns:a16="http://schemas.microsoft.com/office/drawing/2014/main" id="{E99EBDD6-0126-4A6C-A4DB-69AEA31CFB6F}"/>
              </a:ext>
            </a:extLst>
          </p:cNvPr>
          <p:cNvSpPr/>
          <p:nvPr/>
        </p:nvSpPr>
        <p:spPr>
          <a:xfrm>
            <a:off x="7334157" y="2810507"/>
            <a:ext cx="1811547" cy="92302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r>
              <a:rPr lang="en-GB" b="1">
                <a:solidFill>
                  <a:srgbClr val="920909"/>
                </a:solidFill>
              </a:rPr>
              <a:t>Dictionary</a:t>
            </a:r>
          </a:p>
          <a:p>
            <a:r>
              <a:rPr lang="en-GB"/>
              <a:t>1 = Fred</a:t>
            </a:r>
          </a:p>
          <a:p>
            <a:r>
              <a:rPr lang="en-GB"/>
              <a:t>2 = Bob</a:t>
            </a:r>
          </a:p>
        </p:txBody>
      </p:sp>
      <p:sp>
        <p:nvSpPr>
          <p:cNvPr id="10" name="Freeform: Shape 9">
            <a:extLst>
              <a:ext uri="{FF2B5EF4-FFF2-40B4-BE49-F238E27FC236}">
                <a16:creationId xmlns:a16="http://schemas.microsoft.com/office/drawing/2014/main" id="{A12C5210-29C8-4114-82EA-7DD9DB10A63D}"/>
              </a:ext>
            </a:extLst>
          </p:cNvPr>
          <p:cNvSpPr/>
          <p:nvPr/>
        </p:nvSpPr>
        <p:spPr>
          <a:xfrm>
            <a:off x="6040938" y="2758749"/>
            <a:ext cx="1311215" cy="3045125"/>
          </a:xfrm>
          <a:custGeom>
            <a:avLst/>
            <a:gdLst>
              <a:gd name="connsiteX0" fmla="*/ 0 w 1311215"/>
              <a:gd name="connsiteY0" fmla="*/ 3045125 h 3045125"/>
              <a:gd name="connsiteX1" fmla="*/ 1311215 w 1311215"/>
              <a:gd name="connsiteY1" fmla="*/ 974785 h 3045125"/>
              <a:gd name="connsiteX2" fmla="*/ 1285336 w 1311215"/>
              <a:gd name="connsiteY2" fmla="*/ 43132 h 3045125"/>
              <a:gd name="connsiteX3" fmla="*/ 17253 w 1311215"/>
              <a:gd name="connsiteY3" fmla="*/ 0 h 3045125"/>
              <a:gd name="connsiteX4" fmla="*/ 0 w 1311215"/>
              <a:gd name="connsiteY4" fmla="*/ 3045125 h 3045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1215" h="3045125">
                <a:moveTo>
                  <a:pt x="0" y="3045125"/>
                </a:moveTo>
                <a:lnTo>
                  <a:pt x="1311215" y="974785"/>
                </a:lnTo>
                <a:lnTo>
                  <a:pt x="1285336" y="43132"/>
                </a:lnTo>
                <a:lnTo>
                  <a:pt x="17253" y="0"/>
                </a:lnTo>
                <a:lnTo>
                  <a:pt x="0" y="3045125"/>
                </a:lnTo>
                <a:close/>
              </a:path>
            </a:pathLst>
          </a:custGeom>
          <a:solidFill>
            <a:srgbClr val="B80E0F">
              <a:alpha val="1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F1714C8D-A02D-420F-ABF7-C02AAC6BA565}"/>
              </a:ext>
            </a:extLst>
          </p:cNvPr>
          <p:cNvSpPr/>
          <p:nvPr/>
        </p:nvSpPr>
        <p:spPr>
          <a:xfrm>
            <a:off x="3957197" y="1458450"/>
            <a:ext cx="5040109" cy="482834"/>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r>
              <a:rPr lang="en-GB" b="1">
                <a:solidFill>
                  <a:srgbClr val="920909"/>
                </a:solidFill>
              </a:rPr>
              <a:t>Metadata – </a:t>
            </a:r>
            <a:r>
              <a:rPr lang="en-GB">
                <a:solidFill>
                  <a:schemeClr val="tx1"/>
                </a:solidFill>
              </a:rPr>
              <a:t>Schema, Structure, Dictionaries</a:t>
            </a:r>
            <a:endParaRPr lang="en-GB" b="1">
              <a:solidFill>
                <a:srgbClr val="920909"/>
              </a:solidFill>
            </a:endParaRPr>
          </a:p>
        </p:txBody>
      </p:sp>
      <p:sp>
        <p:nvSpPr>
          <p:cNvPr id="3" name="TextBox 2">
            <a:extLst>
              <a:ext uri="{FF2B5EF4-FFF2-40B4-BE49-F238E27FC236}">
                <a16:creationId xmlns:a16="http://schemas.microsoft.com/office/drawing/2014/main" id="{94128740-8842-F17F-9625-2B1300E5F136}"/>
              </a:ext>
            </a:extLst>
          </p:cNvPr>
          <p:cNvSpPr txBox="1"/>
          <p:nvPr/>
        </p:nvSpPr>
        <p:spPr>
          <a:xfrm>
            <a:off x="7530117" y="4885630"/>
            <a:ext cx="4476174" cy="1200329"/>
          </a:xfrm>
          <a:prstGeom prst="rect">
            <a:avLst/>
          </a:prstGeom>
          <a:solidFill>
            <a:schemeClr val="bg1"/>
          </a:solidFill>
          <a:ln w="57150">
            <a:solidFill>
              <a:schemeClr val="bg1">
                <a:lumMod val="65000"/>
              </a:schemeClr>
            </a:solidFill>
          </a:ln>
          <a:effectLst>
            <a:outerShdw blurRad="50800" dist="38100" dir="2700000" algn="tl" rotWithShape="0">
              <a:prstClr val="black">
                <a:alpha val="40000"/>
              </a:prstClr>
            </a:outerShdw>
          </a:effectLst>
        </p:spPr>
        <p:txBody>
          <a:bodyPr wrap="square" rtlCol="0">
            <a:spAutoFit/>
          </a:bodyPr>
          <a:lstStyle/>
          <a:p>
            <a:pPr algn="ctr">
              <a:buClr>
                <a:srgbClr val="920909"/>
              </a:buClr>
              <a:buSzPct val="120000"/>
            </a:pPr>
            <a:r>
              <a:rPr lang="en-GB" sz="2400"/>
              <a:t>Parquet works in a </a:t>
            </a:r>
            <a:r>
              <a:rPr lang="en-GB" sz="2400" b="1">
                <a:solidFill>
                  <a:srgbClr val="C00000"/>
                </a:solidFill>
              </a:rPr>
              <a:t>very similar way </a:t>
            </a:r>
            <a:r>
              <a:rPr lang="en-GB" sz="2400"/>
              <a:t>to </a:t>
            </a:r>
            <a:r>
              <a:rPr lang="en-GB" sz="2400" b="1">
                <a:solidFill>
                  <a:schemeClr val="tx2"/>
                </a:solidFill>
              </a:rPr>
              <a:t>SQL </a:t>
            </a:r>
            <a:r>
              <a:rPr lang="en-GB" sz="2400" b="1" err="1">
                <a:solidFill>
                  <a:schemeClr val="tx2"/>
                </a:solidFill>
              </a:rPr>
              <a:t>ColumnStore</a:t>
            </a:r>
            <a:r>
              <a:rPr lang="en-GB" sz="2400" b="1">
                <a:solidFill>
                  <a:schemeClr val="tx2"/>
                </a:solidFill>
              </a:rPr>
              <a:t> </a:t>
            </a:r>
            <a:r>
              <a:rPr lang="en-GB" sz="2400"/>
              <a:t>– it’s a </a:t>
            </a:r>
            <a:r>
              <a:rPr lang="en-GB" sz="2400" b="1" err="1">
                <a:solidFill>
                  <a:srgbClr val="C00000"/>
                </a:solidFill>
              </a:rPr>
              <a:t>ColumnStore</a:t>
            </a:r>
            <a:r>
              <a:rPr lang="en-GB" sz="2400" b="1">
                <a:solidFill>
                  <a:srgbClr val="C00000"/>
                </a:solidFill>
              </a:rPr>
              <a:t> compression</a:t>
            </a:r>
            <a:r>
              <a:rPr lang="en-GB" sz="2400"/>
              <a:t> format</a:t>
            </a:r>
          </a:p>
        </p:txBody>
      </p:sp>
      <p:sp>
        <p:nvSpPr>
          <p:cNvPr id="12" name="Rectangle 11">
            <a:extLst>
              <a:ext uri="{FF2B5EF4-FFF2-40B4-BE49-F238E27FC236}">
                <a16:creationId xmlns:a16="http://schemas.microsoft.com/office/drawing/2014/main" id="{2A96A6BE-D096-5D09-9477-ED7674F29699}"/>
              </a:ext>
            </a:extLst>
          </p:cNvPr>
          <p:cNvSpPr/>
          <p:nvPr/>
        </p:nvSpPr>
        <p:spPr>
          <a:xfrm>
            <a:off x="399081" y="834658"/>
            <a:ext cx="11104685" cy="523220"/>
          </a:xfrm>
          <a:prstGeom prst="rect">
            <a:avLst/>
          </a:prstGeom>
        </p:spPr>
        <p:txBody>
          <a:bodyPr wrap="square">
            <a:spAutoFit/>
          </a:bodyPr>
          <a:lstStyle/>
          <a:p>
            <a:pPr marL="457200" indent="-457200">
              <a:buFont typeface="Arial" panose="020B0604020202020204" pitchFamily="34" charset="0"/>
              <a:buChar char="•"/>
            </a:pPr>
            <a:r>
              <a:rPr lang="en-US" sz="2800" dirty="0">
                <a:cs typeface="Segoe UI" panose="020B0502040204020203" pitchFamily="34" charset="0"/>
              </a:rPr>
              <a:t>Open source, column-oriented data </a:t>
            </a:r>
            <a:r>
              <a:rPr lang="en-US" sz="2800" b="1" dirty="0">
                <a:solidFill>
                  <a:schemeClr val="accent1"/>
                </a:solidFill>
                <a:cs typeface="Segoe UI" panose="020B0502040204020203" pitchFamily="34" charset="0"/>
              </a:rPr>
              <a:t>file format</a:t>
            </a:r>
          </a:p>
        </p:txBody>
      </p:sp>
    </p:spTree>
    <p:extLst>
      <p:ext uri="{BB962C8B-B14F-4D97-AF65-F5344CB8AC3E}">
        <p14:creationId xmlns:p14="http://schemas.microsoft.com/office/powerpoint/2010/main" val="5399081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9" presetClass="emph" presetSubtype="0" grpId="0" nodeType="withEffect">
                                  <p:stCondLst>
                                    <p:cond delay="0"/>
                                  </p:stCondLst>
                                  <p:childTnLst>
                                    <p:set>
                                      <p:cBhvr>
                                        <p:cTn id="30" dur="indefinite"/>
                                        <p:tgtEl>
                                          <p:spTgt spid="12">
                                            <p:txEl>
                                              <p:pRg st="0" end="0"/>
                                            </p:txEl>
                                          </p:spTgt>
                                        </p:tgtEl>
                                        <p:attrNameLst>
                                          <p:attrName>style.opacity</p:attrName>
                                        </p:attrNameLst>
                                      </p:cBhvr>
                                      <p:to>
                                        <p:strVal val="0.25"/>
                                      </p:to>
                                    </p:set>
                                    <p:animEffect filter="image" prLst="opacity: 0.25">
                                      <p:cBhvr rctx="IE">
                                        <p:cTn id="31" dur="indefinite"/>
                                        <p:tgtEl>
                                          <p:spTgt spid="12">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9" grpId="0"/>
      <p:bldP spid="8" grpId="0" animBg="1"/>
      <p:bldP spid="10" grpId="0" animBg="1"/>
      <p:bldP spid="14" grpId="0" animBg="1"/>
      <p:bldP spid="3" grpId="0" animBg="1"/>
      <p:bldP spid="12" grpId="0"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EEFBB-D0C0-45EE-B858-CD706179EF66}"/>
              </a:ext>
            </a:extLst>
          </p:cNvPr>
          <p:cNvSpPr>
            <a:spLocks noGrp="1"/>
          </p:cNvSpPr>
          <p:nvPr>
            <p:ph type="title"/>
          </p:nvPr>
        </p:nvSpPr>
        <p:spPr/>
        <p:txBody>
          <a:bodyPr>
            <a:normAutofit/>
          </a:bodyPr>
          <a:lstStyle/>
          <a:p>
            <a:r>
              <a:rPr lang="en-GB">
                <a:cs typeface="Segoe UI Light" panose="020B0502040204020203" pitchFamily="34" charset="0"/>
              </a:rPr>
              <a:t>Delta Features</a:t>
            </a:r>
            <a:endParaRPr lang="en-GB"/>
          </a:p>
        </p:txBody>
      </p:sp>
      <p:sp>
        <p:nvSpPr>
          <p:cNvPr id="3" name="Rectangle 2">
            <a:extLst>
              <a:ext uri="{FF2B5EF4-FFF2-40B4-BE49-F238E27FC236}">
                <a16:creationId xmlns:a16="http://schemas.microsoft.com/office/drawing/2014/main" id="{DC7C633D-039E-4CCC-9943-2628A27AB58B}"/>
              </a:ext>
            </a:extLst>
          </p:cNvPr>
          <p:cNvSpPr/>
          <p:nvPr/>
        </p:nvSpPr>
        <p:spPr>
          <a:xfrm>
            <a:off x="399081" y="834658"/>
            <a:ext cx="11104685" cy="4401205"/>
          </a:xfrm>
          <a:prstGeom prst="rect">
            <a:avLst/>
          </a:prstGeom>
        </p:spPr>
        <p:txBody>
          <a:bodyPr wrap="square">
            <a:spAutoFit/>
          </a:bodyPr>
          <a:lstStyle/>
          <a:p>
            <a:pPr marL="457200" indent="-457200">
              <a:buFont typeface="Arial" panose="020B0604020202020204" pitchFamily="34" charset="0"/>
              <a:buChar char="•"/>
            </a:pPr>
            <a:r>
              <a:rPr lang="en-US" sz="2800" dirty="0">
                <a:cs typeface="Segoe UI" panose="020B0502040204020203" pitchFamily="34" charset="0"/>
              </a:rPr>
              <a:t>ACID Transactions</a:t>
            </a:r>
          </a:p>
          <a:p>
            <a:pPr marL="457200" indent="-457200">
              <a:buFont typeface="Arial" panose="020B0604020202020204" pitchFamily="34" charset="0"/>
              <a:buChar char="•"/>
            </a:pPr>
            <a:endParaRPr lang="en-US" sz="2800" dirty="0">
              <a:cs typeface="Segoe UI Light" panose="020B0502040204020203" pitchFamily="34" charset="0"/>
            </a:endParaRPr>
          </a:p>
          <a:p>
            <a:pPr marL="457200" indent="-457200">
              <a:buFont typeface="Arial" panose="020B0604020202020204" pitchFamily="34" charset="0"/>
              <a:buChar char="•"/>
            </a:pPr>
            <a:r>
              <a:rPr lang="en-US" sz="2800" dirty="0">
                <a:cs typeface="Segoe UI" panose="020B0502040204020203" pitchFamily="34" charset="0"/>
              </a:rPr>
              <a:t>Scalable Metadata</a:t>
            </a:r>
          </a:p>
          <a:p>
            <a:endParaRPr lang="en-US" sz="2800" dirty="0">
              <a:cs typeface="Segoe UI" panose="020B0502040204020203" pitchFamily="34" charset="0"/>
            </a:endParaRPr>
          </a:p>
          <a:p>
            <a:pPr marL="457200" indent="-457200">
              <a:buFont typeface="Arial" panose="020B0604020202020204" pitchFamily="34" charset="0"/>
              <a:buChar char="•"/>
            </a:pPr>
            <a:r>
              <a:rPr lang="en-US" sz="2800" dirty="0">
                <a:cs typeface="Segoe UI" panose="020B0502040204020203" pitchFamily="34" charset="0"/>
              </a:rPr>
              <a:t>Time Travelling</a:t>
            </a:r>
            <a:endParaRPr lang="en-US" sz="2800" dirty="0">
              <a:cs typeface="Segoe UI Light" panose="020B0502040204020203" pitchFamily="34" charset="0"/>
            </a:endParaRPr>
          </a:p>
          <a:p>
            <a:pPr marL="457200" indent="-457200">
              <a:buFont typeface="Arial" panose="020B0604020202020204" pitchFamily="34" charset="0"/>
              <a:buChar char="•"/>
            </a:pPr>
            <a:endParaRPr lang="en-US" sz="2800" dirty="0">
              <a:cs typeface="Segoe UI Light" panose="020B0502040204020203" pitchFamily="34" charset="0"/>
            </a:endParaRPr>
          </a:p>
          <a:p>
            <a:pPr marL="457200" indent="-457200">
              <a:buFont typeface="Arial" panose="020B0604020202020204" pitchFamily="34" charset="0"/>
              <a:buChar char="•"/>
            </a:pPr>
            <a:r>
              <a:rPr lang="en-US" sz="2800" dirty="0">
                <a:cs typeface="Segoe UI" panose="020B0502040204020203" pitchFamily="34" charset="0"/>
              </a:rPr>
              <a:t>Audit History</a:t>
            </a:r>
          </a:p>
          <a:p>
            <a:pPr marL="457200" indent="-457200">
              <a:buFont typeface="Arial" panose="020B0604020202020204" pitchFamily="34" charset="0"/>
              <a:buChar char="•"/>
            </a:pPr>
            <a:endParaRPr lang="en-US" sz="2800" dirty="0">
              <a:cs typeface="Segoe UI" panose="020B0502040204020203" pitchFamily="34" charset="0"/>
            </a:endParaRPr>
          </a:p>
          <a:p>
            <a:pPr marL="457200" indent="-457200">
              <a:buFont typeface="Arial" panose="020B0604020202020204" pitchFamily="34" charset="0"/>
              <a:buChar char="•"/>
            </a:pPr>
            <a:r>
              <a:rPr lang="en-US" sz="2800" dirty="0">
                <a:cs typeface="Segoe UI Light" panose="020B0502040204020203" pitchFamily="34" charset="0"/>
              </a:rPr>
              <a:t>Batch &amp; Streaming Support</a:t>
            </a:r>
          </a:p>
          <a:p>
            <a:pPr marL="457200" indent="-457200">
              <a:buFont typeface="Arial" panose="020B0604020202020204" pitchFamily="34" charset="0"/>
              <a:buChar char="•"/>
            </a:pPr>
            <a:endParaRPr lang="en-US" sz="2800" dirty="0">
              <a:cs typeface="Segoe UI" panose="020B0502040204020203" pitchFamily="34" charset="0"/>
            </a:endParaRPr>
          </a:p>
        </p:txBody>
      </p:sp>
      <p:pic>
        <p:nvPicPr>
          <p:cNvPr id="4" name="Picture 3">
            <a:extLst>
              <a:ext uri="{FF2B5EF4-FFF2-40B4-BE49-F238E27FC236}">
                <a16:creationId xmlns:a16="http://schemas.microsoft.com/office/drawing/2014/main" id="{1B1AD369-1B8E-EA4B-0E5C-FD51FD4D5C6E}"/>
              </a:ext>
            </a:extLst>
          </p:cNvPr>
          <p:cNvPicPr>
            <a:picLocks noChangeAspect="1"/>
          </p:cNvPicPr>
          <p:nvPr/>
        </p:nvPicPr>
        <p:blipFill>
          <a:blip r:embed="rId3"/>
          <a:stretch>
            <a:fillRect/>
          </a:stretch>
        </p:blipFill>
        <p:spPr>
          <a:xfrm>
            <a:off x="7701577" y="1338012"/>
            <a:ext cx="2461607" cy="2101834"/>
          </a:xfrm>
          <a:prstGeom prst="rect">
            <a:avLst/>
          </a:prstGeom>
        </p:spPr>
      </p:pic>
    </p:spTree>
    <p:extLst>
      <p:ext uri="{BB962C8B-B14F-4D97-AF65-F5344CB8AC3E}">
        <p14:creationId xmlns:p14="http://schemas.microsoft.com/office/powerpoint/2010/main" val="2531264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chemeClr val="bg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chemeClr val="bg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chemeClr val="bg2"/>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subTnLst>
                                    <p:animClr clrSpc="rgb" dir="cw">
                                      <p:cBhvr override="childStyle">
                                        <p:cTn dur="1" fill="hold" display="0" masterRel="nextClick" afterEffect="1"/>
                                        <p:tgtEl>
                                          <p:spTgt spid="3">
                                            <p:txEl>
                                              <p:pRg st="6" end="6"/>
                                            </p:txEl>
                                          </p:spTgt>
                                        </p:tgtEl>
                                        <p:attrNameLst>
                                          <p:attrName>ppt_c</p:attrName>
                                        </p:attrNameLst>
                                      </p:cBhvr>
                                      <p:to>
                                        <a:schemeClr val="bg2"/>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EEFBB-D0C0-45EE-B858-CD706179EF66}"/>
              </a:ext>
            </a:extLst>
          </p:cNvPr>
          <p:cNvSpPr>
            <a:spLocks noGrp="1"/>
          </p:cNvSpPr>
          <p:nvPr>
            <p:ph type="title"/>
          </p:nvPr>
        </p:nvSpPr>
        <p:spPr/>
        <p:txBody>
          <a:bodyPr>
            <a:normAutofit/>
          </a:bodyPr>
          <a:lstStyle/>
          <a:p>
            <a:r>
              <a:rPr lang="en-GB">
                <a:cs typeface="Segoe UI Light" panose="020B0502040204020203" pitchFamily="34" charset="0"/>
              </a:rPr>
              <a:t>Delta Features</a:t>
            </a:r>
            <a:endParaRPr lang="en-GB"/>
          </a:p>
        </p:txBody>
      </p:sp>
      <p:sp>
        <p:nvSpPr>
          <p:cNvPr id="3" name="Rectangle 2">
            <a:extLst>
              <a:ext uri="{FF2B5EF4-FFF2-40B4-BE49-F238E27FC236}">
                <a16:creationId xmlns:a16="http://schemas.microsoft.com/office/drawing/2014/main" id="{DC7C633D-039E-4CCC-9943-2628A27AB58B}"/>
              </a:ext>
            </a:extLst>
          </p:cNvPr>
          <p:cNvSpPr/>
          <p:nvPr/>
        </p:nvSpPr>
        <p:spPr>
          <a:xfrm>
            <a:off x="399081" y="849204"/>
            <a:ext cx="11104685" cy="4401205"/>
          </a:xfrm>
          <a:prstGeom prst="rect">
            <a:avLst/>
          </a:prstGeom>
        </p:spPr>
        <p:txBody>
          <a:bodyPr wrap="square">
            <a:spAutoFit/>
          </a:bodyPr>
          <a:lstStyle/>
          <a:p>
            <a:pPr marL="457200" lvl="0" indent="-457200" defTabSz="914400">
              <a:buFont typeface="Arial" panose="020B0604020202020204" pitchFamily="34" charset="0"/>
              <a:buChar char="•"/>
              <a:defRPr/>
            </a:pPr>
            <a:r>
              <a:rPr lang="en-US" sz="2800" dirty="0">
                <a:cs typeface="Segoe UI" panose="020B0502040204020203" pitchFamily="34" charset="0"/>
              </a:rPr>
              <a:t>Schema Enforcement</a:t>
            </a:r>
            <a:endParaRPr lang="en-US" sz="2800" dirty="0">
              <a:cs typeface="Segoe UI Light" panose="020B0502040204020203" pitchFamily="34" charset="0"/>
            </a:endParaRPr>
          </a:p>
          <a:p>
            <a:pPr marL="457200" lvl="0" indent="-457200" defTabSz="914400">
              <a:buFont typeface="Arial" panose="020B0604020202020204" pitchFamily="34" charset="0"/>
              <a:buChar char="•"/>
              <a:defRPr/>
            </a:pPr>
            <a:endParaRPr lang="en-US" sz="2800" dirty="0">
              <a:cs typeface="Segoe UI Light" panose="020B0502040204020203" pitchFamily="34" charset="0"/>
            </a:endParaRPr>
          </a:p>
          <a:p>
            <a:pPr marL="457200" lvl="0" indent="-457200" defTabSz="914400">
              <a:buFont typeface="Arial" panose="020B0604020202020204" pitchFamily="34" charset="0"/>
              <a:buChar char="•"/>
              <a:defRPr/>
            </a:pPr>
            <a:r>
              <a:rPr lang="en-US" sz="2800" dirty="0">
                <a:cs typeface="Segoe UI" panose="020B0502040204020203" pitchFamily="34" charset="0"/>
              </a:rPr>
              <a:t>Schema Evolution</a:t>
            </a:r>
          </a:p>
          <a:p>
            <a:pPr marL="457200" lvl="0" indent="-457200" defTabSz="914400">
              <a:buFont typeface="Arial" panose="020B0604020202020204" pitchFamily="34" charset="0"/>
              <a:buChar char="•"/>
              <a:defRPr/>
            </a:pPr>
            <a:endParaRPr lang="en-US" sz="2800" dirty="0">
              <a:cs typeface="Segoe UI" panose="020B0502040204020203" pitchFamily="34" charset="0"/>
            </a:endParaRPr>
          </a:p>
          <a:p>
            <a:pPr marL="457200" lvl="0" indent="-457200" defTabSz="914400">
              <a:buFont typeface="Arial" panose="020B0604020202020204" pitchFamily="34" charset="0"/>
              <a:buChar char="•"/>
              <a:defRPr/>
            </a:pPr>
            <a:r>
              <a:rPr lang="en-US" sz="2800" dirty="0">
                <a:cs typeface="Segoe UI Light" panose="020B0502040204020203" pitchFamily="34" charset="0"/>
              </a:rPr>
              <a:t>Familiar SQL Commands</a:t>
            </a:r>
          </a:p>
          <a:p>
            <a:pPr marL="457200" lvl="0" indent="-457200" defTabSz="914400">
              <a:buFont typeface="Arial" panose="020B0604020202020204" pitchFamily="34" charset="0"/>
              <a:buChar char="•"/>
              <a:defRPr/>
            </a:pPr>
            <a:endParaRPr lang="en-US" sz="2800" dirty="0">
              <a:cs typeface="Segoe UI Light" panose="020B0502040204020203" pitchFamily="34" charset="0"/>
            </a:endParaRPr>
          </a:p>
          <a:p>
            <a:pPr marL="457200" indent="-457200" defTabSz="914400">
              <a:buFont typeface="Arial" panose="020B0604020202020204" pitchFamily="34" charset="0"/>
              <a:buChar char="•"/>
              <a:defRPr/>
            </a:pPr>
            <a:r>
              <a:rPr lang="en-US" sz="2800" dirty="0">
                <a:cs typeface="Segoe UI" panose="020B0502040204020203" pitchFamily="34" charset="0"/>
              </a:rPr>
              <a:t>Open Format</a:t>
            </a:r>
            <a:endParaRPr lang="en-US" sz="2800" dirty="0">
              <a:cs typeface="Segoe UI Light" panose="020B0502040204020203" pitchFamily="34" charset="0"/>
            </a:endParaRPr>
          </a:p>
          <a:p>
            <a:pPr marL="457200" lvl="0" indent="-457200" defTabSz="914400">
              <a:buFont typeface="Arial" panose="020B0604020202020204" pitchFamily="34" charset="0"/>
              <a:buChar char="•"/>
              <a:defRPr/>
            </a:pPr>
            <a:endParaRPr lang="en-US" sz="2800" dirty="0">
              <a:cs typeface="Segoe UI Light" panose="020B0502040204020203" pitchFamily="34" charset="0"/>
            </a:endParaRPr>
          </a:p>
          <a:p>
            <a:pPr marL="457200" lvl="0" indent="-457200" defTabSz="914400">
              <a:buFont typeface="Arial" panose="020B0604020202020204" pitchFamily="34" charset="0"/>
              <a:buChar char="•"/>
              <a:defRPr/>
            </a:pPr>
            <a:r>
              <a:rPr lang="en-US" sz="2800" dirty="0">
                <a:cs typeface="Segoe UI" panose="020B0502040204020203" pitchFamily="34" charset="0"/>
              </a:rPr>
              <a:t>Compatible with Spark</a:t>
            </a:r>
            <a:endParaRPr lang="en-US" sz="2800" dirty="0">
              <a:cs typeface="Segoe UI Light" panose="020B0502040204020203" pitchFamily="34" charset="0"/>
            </a:endParaRPr>
          </a:p>
          <a:p>
            <a:pPr marL="457200" lvl="0" indent="-457200" defTabSz="914400">
              <a:buFont typeface="Arial" panose="020B0604020202020204" pitchFamily="34" charset="0"/>
              <a:buChar char="•"/>
              <a:defRPr/>
            </a:pPr>
            <a:endParaRPr lang="en-US" sz="2800" dirty="0">
              <a:cs typeface="Segoe UI Light" panose="020B0502040204020203" pitchFamily="34" charset="0"/>
            </a:endParaRPr>
          </a:p>
        </p:txBody>
      </p:sp>
      <p:pic>
        <p:nvPicPr>
          <p:cNvPr id="4" name="Picture 3">
            <a:extLst>
              <a:ext uri="{FF2B5EF4-FFF2-40B4-BE49-F238E27FC236}">
                <a16:creationId xmlns:a16="http://schemas.microsoft.com/office/drawing/2014/main" id="{E429542C-7FCC-5154-4DEC-E69A8DE771B9}"/>
              </a:ext>
            </a:extLst>
          </p:cNvPr>
          <p:cNvPicPr>
            <a:picLocks noChangeAspect="1"/>
          </p:cNvPicPr>
          <p:nvPr/>
        </p:nvPicPr>
        <p:blipFill>
          <a:blip r:embed="rId3"/>
          <a:stretch>
            <a:fillRect/>
          </a:stretch>
        </p:blipFill>
        <p:spPr>
          <a:xfrm>
            <a:off x="7701577" y="1338012"/>
            <a:ext cx="2461607" cy="2101834"/>
          </a:xfrm>
          <a:prstGeom prst="rect">
            <a:avLst/>
          </a:prstGeom>
        </p:spPr>
      </p:pic>
    </p:spTree>
    <p:extLst>
      <p:ext uri="{BB962C8B-B14F-4D97-AF65-F5344CB8AC3E}">
        <p14:creationId xmlns:p14="http://schemas.microsoft.com/office/powerpoint/2010/main" val="40598616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chemeClr val="bg2"/>
                                      </p:to>
                                    </p:animClr>
                                  </p:sub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chemeClr val="bg2"/>
                                      </p:to>
                                    </p:animClr>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subTnLst>
                                    <p:animClr clrSpc="rgb" dir="cw">
                                      <p:cBhvr override="childStyle">
                                        <p:cTn dur="1" fill="hold" display="0" masterRel="nextClick" afterEffect="1"/>
                                        <p:tgtEl>
                                          <p:spTgt spid="3">
                                            <p:txEl>
                                              <p:pRg st="6" end="6"/>
                                            </p:txEl>
                                          </p:spTgt>
                                        </p:tgtEl>
                                        <p:attrNameLst>
                                          <p:attrName>ppt_c</p:attrName>
                                        </p:attrNameLst>
                                      </p:cBhvr>
                                      <p:to>
                                        <a:schemeClr val="bg2"/>
                                      </p:to>
                                    </p:animClr>
                                  </p:sub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animEffect transition="in" filter="fade">
                                      <p:cBhvr>
                                        <p:cTn id="2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AA - Community Sessions">
  <a:themeElements>
    <a:clrScheme name="AdvancingA">
      <a:dk1>
        <a:srgbClr val="505151"/>
      </a:dk1>
      <a:lt1>
        <a:srgbClr val="FFFFFF"/>
      </a:lt1>
      <a:dk2>
        <a:srgbClr val="505050"/>
      </a:dk2>
      <a:lt2>
        <a:srgbClr val="D2D2D2"/>
      </a:lt2>
      <a:accent1>
        <a:srgbClr val="B12740"/>
      </a:accent1>
      <a:accent2>
        <a:srgbClr val="AFAEAC"/>
      </a:accent2>
      <a:accent3>
        <a:srgbClr val="EDEDED"/>
      </a:accent3>
      <a:accent4>
        <a:srgbClr val="6C6E6D"/>
      </a:accent4>
      <a:accent5>
        <a:srgbClr val="C22944"/>
      </a:accent5>
      <a:accent6>
        <a:srgbClr val="68217A"/>
      </a:accent6>
      <a:hlink>
        <a:srgbClr val="505050"/>
      </a:hlink>
      <a:folHlink>
        <a:srgbClr val="505050"/>
      </a:folHlink>
    </a:clrScheme>
    <a:fontScheme name="Custom 10">
      <a:majorFont>
        <a:latin typeface="Bebas Neue"/>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a:solidFill>
            <a:schemeClr val="bg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Presentation1" id="{C20927F9-2EF3-4188-9119-595D94E30182}" vid="{8E1D2067-D718-4F96-A39C-EE8E3397D7B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549332d9-68bf-4487-9fc8-f898b54ba2f4">
      <Terms xmlns="http://schemas.microsoft.com/office/infopath/2007/PartnerControls"/>
    </lcf76f155ced4ddcb4097134ff3c332f>
    <TaxCatchAll xmlns="e5446278-f595-413d-97e8-9d05bced5ef2" xsi:nil="true"/>
    <SharedWithUsers xmlns="e5446278-f595-413d-97e8-9d05bced5ef2">
      <UserInfo>
        <DisplayName>Gavita Regunath</DisplayName>
        <AccountId>26</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ABC0BF1A8A8954B98F2D928AE998776" ma:contentTypeVersion="16" ma:contentTypeDescription="Create a new document." ma:contentTypeScope="" ma:versionID="e6f057a030b77ba781b9b0dfdda26960">
  <xsd:schema xmlns:xsd="http://www.w3.org/2001/XMLSchema" xmlns:xs="http://www.w3.org/2001/XMLSchema" xmlns:p="http://schemas.microsoft.com/office/2006/metadata/properties" xmlns:ns2="549332d9-68bf-4487-9fc8-f898b54ba2f4" xmlns:ns3="e5446278-f595-413d-97e8-9d05bced5ef2" targetNamespace="http://schemas.microsoft.com/office/2006/metadata/properties" ma:root="true" ma:fieldsID="7ca554271a600a39db13359427aa2886" ns2:_="" ns3:_="">
    <xsd:import namespace="549332d9-68bf-4487-9fc8-f898b54ba2f4"/>
    <xsd:import namespace="e5446278-f595-413d-97e8-9d05bced5ef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AutoKeyPoints" minOccurs="0"/>
                <xsd:element ref="ns2:MediaServiceKeyPoints" minOccurs="0"/>
                <xsd:element ref="ns2:MediaServiceOCR" minOccurs="0"/>
                <xsd:element ref="ns2:MediaServiceLocation" minOccurs="0"/>
                <xsd:element ref="ns2:MediaLengthInSeconds" minOccurs="0"/>
                <xsd:element ref="ns2:lcf76f155ced4ddcb4097134ff3c332f" minOccurs="0"/>
                <xsd:element ref="ns3:TaxCatchAll"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9332d9-68bf-4487-9fc8-f898b54ba2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b699b8be-d5b6-46ba-9960-e7a042ebebf3"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5446278-f595-413d-97e8-9d05bced5ef2"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0c2611e4-53bf-463e-8c03-e63191c8798d}" ma:internalName="TaxCatchAll" ma:showField="CatchAllData" ma:web="e5446278-f595-413d-97e8-9d05bced5ef2">
      <xsd:complexType>
        <xsd:complexContent>
          <xsd:extension base="dms:MultiChoiceLookup">
            <xsd:sequence>
              <xsd:element name="Value" type="dms:Lookup" maxOccurs="unbounded" minOccurs="0" nillable="true"/>
            </xsd:sequence>
          </xsd:extension>
        </xsd:complexContent>
      </xsd:complexType>
    </xsd:element>
    <xsd:element name="SharedWithUsers" ma:index="2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6BF5BE-DE80-4240-85A6-B91B89A9890B}">
  <ds:schemaRefs>
    <ds:schemaRef ds:uri="http://purl.org/dc/elements/1.1/"/>
    <ds:schemaRef ds:uri="http://schemas.microsoft.com/office/2006/metadata/properties"/>
    <ds:schemaRef ds:uri="549332d9-68bf-4487-9fc8-f898b54ba2f4"/>
    <ds:schemaRef ds:uri="http://schemas.microsoft.com/office/2006/documentManagement/types"/>
    <ds:schemaRef ds:uri="http://purl.org/dc/terms/"/>
    <ds:schemaRef ds:uri="http://schemas.microsoft.com/office/infopath/2007/PartnerControls"/>
    <ds:schemaRef ds:uri="http://purl.org/dc/dcmitype/"/>
    <ds:schemaRef ds:uri="http://schemas.openxmlformats.org/package/2006/metadata/core-properties"/>
    <ds:schemaRef ds:uri="e5446278-f595-413d-97e8-9d05bced5ef2"/>
    <ds:schemaRef ds:uri="http://www.w3.org/XML/1998/namespace"/>
  </ds:schemaRefs>
</ds:datastoreItem>
</file>

<file path=customXml/itemProps2.xml><?xml version="1.0" encoding="utf-8"?>
<ds:datastoreItem xmlns:ds="http://schemas.openxmlformats.org/officeDocument/2006/customXml" ds:itemID="{23F99FF9-8DF3-49EC-AFBD-5B77A2796091}">
  <ds:schemaRefs>
    <ds:schemaRef ds:uri="549332d9-68bf-4487-9fc8-f898b54ba2f4"/>
    <ds:schemaRef ds:uri="e5446278-f595-413d-97e8-9d05bced5ef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2290CD05-076E-4671-8EAC-908DE8CF48D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aatemplate</Template>
  <TotalTime>0</TotalTime>
  <Words>1493</Words>
  <Application>Microsoft Office PowerPoint</Application>
  <PresentationFormat>Widescreen</PresentationFormat>
  <Paragraphs>239</Paragraphs>
  <Slides>32</Slides>
  <Notes>11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32</vt:i4>
      </vt:variant>
    </vt:vector>
  </HeadingPairs>
  <TitlesOfParts>
    <vt:vector size="43" baseType="lpstr">
      <vt:lpstr>Arial</vt:lpstr>
      <vt:lpstr>Bebas Neue</vt:lpstr>
      <vt:lpstr>Calibri</vt:lpstr>
      <vt:lpstr>Calibri (Body)</vt:lpstr>
      <vt:lpstr>DM Sans</vt:lpstr>
      <vt:lpstr>DMSans</vt:lpstr>
      <vt:lpstr>roboto</vt:lpstr>
      <vt:lpstr>Roboto Mono</vt:lpstr>
      <vt:lpstr>Segoe UI</vt:lpstr>
      <vt:lpstr>Segoe UI Light</vt:lpstr>
      <vt:lpstr>AA - Community Sessions</vt:lpstr>
      <vt:lpstr>DELTA and databricks for the DBA</vt:lpstr>
      <vt:lpstr>Why?</vt:lpstr>
      <vt:lpstr>Agenda</vt:lpstr>
      <vt:lpstr>Parquet/Delta Storage vs B-Trees</vt:lpstr>
      <vt:lpstr>What problem are we trying to solve?</vt:lpstr>
      <vt:lpstr>Parquet/Delta Storage</vt:lpstr>
      <vt:lpstr>What is Parquet?</vt:lpstr>
      <vt:lpstr>Delta Features</vt:lpstr>
      <vt:lpstr>Delta Features</vt:lpstr>
      <vt:lpstr>PowerPoint Presentation</vt:lpstr>
      <vt:lpstr>PowerPoint Presentation</vt:lpstr>
      <vt:lpstr>Delta History and Time Travel vs SQL Temporal Tables</vt:lpstr>
      <vt:lpstr>What problem are we trying to solve?</vt:lpstr>
      <vt:lpstr>Delta history and time travel</vt:lpstr>
      <vt:lpstr>Delta Time Travel</vt:lpstr>
      <vt:lpstr>Delta Time Travel</vt:lpstr>
      <vt:lpstr>DELTA Vacuum vs TRANSACTION LOG </vt:lpstr>
      <vt:lpstr>What problem are we trying to solve?</vt:lpstr>
      <vt:lpstr>DELTA VACUUM</vt:lpstr>
      <vt:lpstr>Obsolete Files</vt:lpstr>
      <vt:lpstr>Using the Vacuum Command</vt:lpstr>
      <vt:lpstr>TRANSACTION LOGS</vt:lpstr>
      <vt:lpstr>TODO…</vt:lpstr>
      <vt:lpstr>Partitioning Delta vs SQL</vt:lpstr>
      <vt:lpstr>What problem are we trying to solve?</vt:lpstr>
      <vt:lpstr>Primary &amp; Foreign Keys</vt:lpstr>
      <vt:lpstr>What problem are we trying to solve?</vt:lpstr>
      <vt:lpstr>DELTA Primary &amp; Foreign Keys </vt:lpstr>
      <vt:lpstr>Delta Constraints Limitations</vt:lpstr>
      <vt:lpstr>Delta Constraints – Databricks Only</vt:lpstr>
      <vt:lpstr>SQL Primary &amp; Foreign Keys </vt:lpstr>
      <vt:lpstr>TODO…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Anna Wykes</dc:creator>
  <cp:lastModifiedBy>Anna Wykes</cp:lastModifiedBy>
  <cp:revision>9</cp:revision>
  <dcterms:created xsi:type="dcterms:W3CDTF">2022-06-10T14:49:47Z</dcterms:created>
  <dcterms:modified xsi:type="dcterms:W3CDTF">2023-08-13T17:31:34Z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0x0101002ABC0BF1A8A8954B98F2D928AE998776</vt:lpwstr>
  </property>
  <property fmtid="{D5CDD505-2E9C-101B-9397-08002B2CF9AE}" pid="3" name="MediaServiceImageTags">
    <vt:lpwstr/>
  </property>
</Properties>
</file>

<file path=docProps/thumbnail.jpeg>
</file>